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E093B-C34E-4E5D-814F-646236BDAC2C}" type="datetimeFigureOut">
              <a:rPr lang="ru-RU"/>
              <a:pPr>
                <a:defRPr/>
              </a:pPr>
              <a:t>21.09.2016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57096-618D-4D5E-BF30-138D4EAD6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65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Взаимосвязь экономики труда с другими науками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643050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Экономические науки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(трудовая теория)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29454" y="3000372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Психология труда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571612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Трудовое право и другие правовые науки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29454" y="1571612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Социология (социальная теория),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Социология труда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000372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Физиология труда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3000372"/>
            <a:ext cx="200026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ЭКОНОМИКА ТРУДА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6" idx="2"/>
            <a:endCxn id="9" idx="0"/>
          </p:cNvCxnSpPr>
          <p:nvPr/>
        </p:nvCxnSpPr>
        <p:spPr>
          <a:xfrm rot="5400000">
            <a:off x="4429124" y="2786058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643570" y="2214554"/>
            <a:ext cx="1285884" cy="1000132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43570" y="3357562"/>
            <a:ext cx="1285884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3"/>
          </p:cNvCxnSpPr>
          <p:nvPr/>
        </p:nvCxnSpPr>
        <p:spPr>
          <a:xfrm>
            <a:off x="2285984" y="2107397"/>
            <a:ext cx="1357322" cy="1107289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285984" y="3429000"/>
            <a:ext cx="1357322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 rot="5400000">
            <a:off x="4429124" y="3857628"/>
            <a:ext cx="42862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14282" y="4071942"/>
            <a:ext cx="871543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14282" y="5643578"/>
            <a:ext cx="135732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Педагогика труда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00034" y="4500570"/>
            <a:ext cx="15716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Теория менеджмента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929058" y="5643578"/>
            <a:ext cx="142876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Экономико-математические науки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14810" y="4500570"/>
            <a:ext cx="128588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429520" y="5643578"/>
            <a:ext cx="150019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Другие науки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643834" y="4500570"/>
            <a:ext cx="128588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Статистика труда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643570" y="5643578"/>
            <a:ext cx="150019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и организация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929322" y="4500570"/>
            <a:ext cx="142876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Демография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00232" y="5643578"/>
            <a:ext cx="157163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Медицинские науки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428860" y="4500570"/>
            <a:ext cx="142876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Эргономика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5400000">
            <a:off x="1143770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3286910" y="4857760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4715670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5400000">
            <a:off x="6358744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8073256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2858282" y="4285462"/>
            <a:ext cx="428628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1429522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-427866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6715934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5001422" y="4856966"/>
            <a:ext cx="1570842" cy="794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2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Рассматриваются важнейшие методологические положения в основных областях;</a:t>
            </a:r>
          </a:p>
        </p:txBody>
      </p:sp>
    </p:spTree>
    <p:extLst>
      <p:ext uri="{BB962C8B-B14F-4D97-AF65-F5344CB8AC3E}">
        <p14:creationId xmlns:p14="http://schemas.microsoft.com/office/powerpoint/2010/main" val="17066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Обращается внимание на необходимый учет закономерностей во взаимосвязях экономических и социальных процессов;</a:t>
            </a:r>
          </a:p>
        </p:txBody>
      </p:sp>
    </p:spTree>
    <p:extLst>
      <p:ext uri="{BB962C8B-B14F-4D97-AF65-F5344CB8AC3E}">
        <p14:creationId xmlns:p14="http://schemas.microsoft.com/office/powerpoint/2010/main" val="31316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Изучаются проблемы организации, нормирования и условий труда;</a:t>
            </a:r>
          </a:p>
        </p:txBody>
      </p:sp>
    </p:spTree>
    <p:extLst>
      <p:ext uri="{BB962C8B-B14F-4D97-AF65-F5344CB8AC3E}">
        <p14:creationId xmlns:p14="http://schemas.microsoft.com/office/powerpoint/2010/main" val="271271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Последовательно рассматриваются социально-технические аспекты;</a:t>
            </a:r>
          </a:p>
        </p:txBody>
      </p:sp>
    </p:spTree>
    <p:extLst>
      <p:ext uri="{BB962C8B-B14F-4D97-AF65-F5344CB8AC3E}">
        <p14:creationId xmlns:p14="http://schemas.microsoft.com/office/powerpoint/2010/main" val="45052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Завершается изложение изучением вопросов, связанных с управлением и регулированием труда в системе рыночных отношений.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4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57" y="195262"/>
            <a:ext cx="8658228" cy="589803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Труд можно рассматривать как процесс, совершающийся между человеком и природой, в которой человек, производя определенную деятельность, опосредствует, регулирует и контролирует обмен веществ между собой и природой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43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019425"/>
          </a:xfrm>
        </p:spPr>
        <p:txBody>
          <a:bodyPr/>
          <a:lstStyle/>
          <a:p>
            <a:pPr marL="623888" indent="-514350" eaLnBrk="1" hangingPunct="1">
              <a:lnSpc>
                <a:spcPct val="90000"/>
              </a:lnSpc>
              <a:buClr>
                <a:schemeClr val="tx2"/>
              </a:buClr>
              <a:buFont typeface="Lucida Sans Unicode" pitchFamily="34" charset="0"/>
              <a:buAutoNum type="arabicPeriod"/>
            </a:pPr>
            <a:r>
              <a:rPr lang="ru-RU" sz="4800" dirty="0" smtClean="0">
                <a:solidFill>
                  <a:schemeClr val="folHlink"/>
                </a:solidFill>
                <a:latin typeface="Times New Roman" pitchFamily="18" charset="0"/>
              </a:rPr>
              <a:t>С экономической точки зрения труд – это любая общественно полезная деятельность человека;</a:t>
            </a:r>
          </a:p>
          <a:p>
            <a:pPr marL="623888" indent="-514350" eaLnBrk="1" hangingPunct="1">
              <a:lnSpc>
                <a:spcPct val="90000"/>
              </a:lnSpc>
              <a:buClr>
                <a:schemeClr val="tx2"/>
              </a:buClr>
              <a:buFont typeface="Lucida Sans Unicode" pitchFamily="34" charset="0"/>
              <a:buNone/>
            </a:pPr>
            <a:endParaRPr lang="ru-RU" sz="48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732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1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760640"/>
          </a:xfrm>
        </p:spPr>
        <p:txBody>
          <a:bodyPr/>
          <a:lstStyle/>
          <a:p>
            <a:pPr marL="623888" indent="-514350" eaLnBrk="1" hangingPunct="1">
              <a:lnSpc>
                <a:spcPct val="90000"/>
              </a:lnSpc>
              <a:buClr>
                <a:schemeClr val="tx2"/>
              </a:buClr>
              <a:buFont typeface="Lucida Sans Unicode" pitchFamily="34" charset="0"/>
              <a:buNone/>
            </a:pPr>
            <a:endParaRPr lang="ru-RU" sz="4800" dirty="0" smtClean="0">
              <a:solidFill>
                <a:schemeClr val="folHlink"/>
              </a:solidFill>
              <a:latin typeface="Times New Roman" pitchFamily="18" charset="0"/>
            </a:endParaRPr>
          </a:p>
          <a:p>
            <a:pPr marL="623888" indent="-514350" eaLnBrk="1" hangingPunct="1">
              <a:lnSpc>
                <a:spcPct val="90000"/>
              </a:lnSpc>
              <a:buClr>
                <a:schemeClr val="tx2"/>
              </a:buClr>
              <a:buFont typeface="Lucida Sans Unicode" pitchFamily="34" charset="0"/>
              <a:buAutoNum type="arabicPeriod" startAt="2"/>
            </a:pPr>
            <a:r>
              <a:rPr lang="ru-RU" sz="4800" dirty="0" smtClean="0">
                <a:solidFill>
                  <a:schemeClr val="folHlink"/>
                </a:solidFill>
                <a:latin typeface="Times New Roman" pitchFamily="18" charset="0"/>
              </a:rPr>
              <a:t>С физиологической точки зрения трудовая деятельность есть нервно-мышечный процесс за счет накопления в организме потенциальной 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904633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 bwMode="auto">
          <a:xfrm>
            <a:off x="500034" y="500042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3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Ограничения определения «ТРУД»</a:t>
            </a:r>
          </a:p>
        </p:txBody>
      </p:sp>
      <p:sp>
        <p:nvSpPr>
          <p:cNvPr id="17410" name="Содержимое 1"/>
          <p:cNvSpPr>
            <a:spLocks noGrp="1"/>
          </p:cNvSpPr>
          <p:nvPr>
            <p:ph sz="quarter" idx="2"/>
          </p:nvPr>
        </p:nvSpPr>
        <p:spPr>
          <a:xfrm>
            <a:off x="3786188" y="2000250"/>
            <a:ext cx="5111750" cy="3941763"/>
          </a:xfrm>
          <a:ln>
            <a:prstDash val="solid"/>
          </a:ln>
        </p:spPr>
        <p:txBody>
          <a:bodyPr>
            <a:normAutofit lnSpcReduction="10000"/>
          </a:bodyPr>
          <a:lstStyle/>
          <a:p>
            <a:pPr marL="623888" indent="-514350" algn="ctr" eaLnBrk="1" hangingPunct="1">
              <a:buClr>
                <a:schemeClr val="tx2"/>
              </a:buClr>
              <a:buNone/>
            </a:pPr>
            <a:r>
              <a:rPr lang="ru-RU" sz="4400" b="1" i="1" dirty="0" smtClean="0">
                <a:solidFill>
                  <a:schemeClr val="accent1"/>
                </a:solidFill>
                <a:latin typeface="Times New Roman" pitchFamily="18" charset="0"/>
              </a:rPr>
              <a:t>1. Трудом мы называем лишь общественно полезную деятельность человека.</a:t>
            </a:r>
          </a:p>
        </p:txBody>
      </p:sp>
      <p:pic>
        <p:nvPicPr>
          <p:cNvPr id="17411" name="Содержимое 8" descr="arbejde-3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2071688"/>
            <a:ext cx="3214687" cy="2803525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865211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 bwMode="auto">
          <a:xfrm>
            <a:off x="500034" y="500042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3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Ограничения определения «ТРУД»</a:t>
            </a:r>
          </a:p>
        </p:txBody>
      </p:sp>
      <p:sp>
        <p:nvSpPr>
          <p:cNvPr id="17410" name="Содержимое 1"/>
          <p:cNvSpPr>
            <a:spLocks noGrp="1"/>
          </p:cNvSpPr>
          <p:nvPr>
            <p:ph sz="quarter" idx="2"/>
          </p:nvPr>
        </p:nvSpPr>
        <p:spPr>
          <a:xfrm>
            <a:off x="3786188" y="2000250"/>
            <a:ext cx="5111750" cy="3941763"/>
          </a:xfrm>
          <a:ln>
            <a:prstDash val="solid"/>
          </a:ln>
        </p:spPr>
        <p:txBody>
          <a:bodyPr/>
          <a:lstStyle/>
          <a:p>
            <a:pPr marL="623888" indent="-514350" eaLnBrk="1" hangingPunct="1">
              <a:buClr>
                <a:schemeClr val="tx2"/>
              </a:buClr>
              <a:buNone/>
            </a:pPr>
            <a:r>
              <a:rPr lang="ru-RU" sz="4800" b="1" i="1" dirty="0" smtClean="0">
                <a:solidFill>
                  <a:schemeClr val="accent1"/>
                </a:solidFill>
                <a:latin typeface="Times New Roman" pitchFamily="18" charset="0"/>
              </a:rPr>
              <a:t>2. Трудом мы называем лишь деятельность человека;</a:t>
            </a:r>
          </a:p>
          <a:p>
            <a:pPr marL="623888" indent="-514350" eaLnBrk="1" hangingPunct="1">
              <a:buClr>
                <a:schemeClr val="tx2"/>
              </a:buClr>
              <a:buNone/>
            </a:pPr>
            <a:endParaRPr lang="ru-RU" sz="4800" b="1" i="1" dirty="0" smtClean="0">
              <a:solidFill>
                <a:schemeClr val="accent1"/>
              </a:solidFill>
              <a:latin typeface="Times New Roman" pitchFamily="18" charset="0"/>
            </a:endParaRPr>
          </a:p>
        </p:txBody>
      </p:sp>
      <p:pic>
        <p:nvPicPr>
          <p:cNvPr id="17411" name="Содержимое 8" descr="arbejde-3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2071688"/>
            <a:ext cx="3214687" cy="2803525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7255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3303151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494" b="2494"/>
          <a:stretch>
            <a:fillRect/>
          </a:stretch>
        </p:blipFill>
        <p:spPr>
          <a:xfrm>
            <a:off x="285720" y="857232"/>
            <a:ext cx="4572000" cy="4857768"/>
          </a:xfrm>
        </p:spPr>
      </p:pic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5072066" y="928670"/>
            <a:ext cx="3929090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Целью ЭТ является исследование научных основ, теоретических, методологических положений и практического опыта в области управления человеческими ресурсами - формирования и рационального использования трудового потенциала каждого человека и общества в целом при создании новых социально-трудовых отношений в условиях рыночной экономики.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>
          <a:xfrm>
            <a:off x="474663" y="266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800" smtClean="0">
                <a:solidFill>
                  <a:schemeClr val="accent1"/>
                </a:solidFill>
                <a:effectLst/>
                <a:latin typeface="Times New Roman" pitchFamily="18" charset="0"/>
              </a:rPr>
              <a:t>Взаимодействие человека с элементами трудового процесса и окружающей средой</a:t>
            </a:r>
          </a:p>
        </p:txBody>
      </p:sp>
      <p:sp>
        <p:nvSpPr>
          <p:cNvPr id="18434" name="Oval 4"/>
          <p:cNvSpPr>
            <a:spLocks noChangeArrowheads="1"/>
          </p:cNvSpPr>
          <p:nvPr/>
        </p:nvSpPr>
        <p:spPr bwMode="auto">
          <a:xfrm rot="-720526">
            <a:off x="503238" y="2328863"/>
            <a:ext cx="5399087" cy="25923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2816225" y="3141663"/>
            <a:ext cx="1800225" cy="2174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2771775" y="3644900"/>
            <a:ext cx="1800225" cy="2174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2771775" y="4149725"/>
            <a:ext cx="1800225" cy="2174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>
            <a:off x="4787900" y="3789363"/>
            <a:ext cx="1655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>
            <a:off x="3779838" y="3357563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V="1">
            <a:off x="3779838" y="3860800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3276600" y="2636838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635375" y="24923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Окружающая среда</a:t>
            </a:r>
          </a:p>
        </p:txBody>
      </p:sp>
      <p:sp>
        <p:nvSpPr>
          <p:cNvPr id="18443" name="Rectangle 13"/>
          <p:cNvSpPr>
            <a:spLocks noChangeArrowheads="1"/>
          </p:cNvSpPr>
          <p:nvPr/>
        </p:nvSpPr>
        <p:spPr bwMode="auto">
          <a:xfrm rot="2757858">
            <a:off x="6877051" y="3284537"/>
            <a:ext cx="976312" cy="9763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 flipV="1">
            <a:off x="1979613" y="3357563"/>
            <a:ext cx="504825" cy="214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>
            <a:off x="1979613" y="4005263"/>
            <a:ext cx="50482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>
            <a:off x="1979613" y="37893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7" name="AutoShape 17"/>
          <p:cNvSpPr>
            <a:spLocks noChangeArrowheads="1"/>
          </p:cNvSpPr>
          <p:nvPr/>
        </p:nvSpPr>
        <p:spPr bwMode="auto">
          <a:xfrm>
            <a:off x="755650" y="3644900"/>
            <a:ext cx="1079500" cy="792163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8" name="Oval 18"/>
          <p:cNvSpPr>
            <a:spLocks noChangeArrowheads="1"/>
          </p:cNvSpPr>
          <p:nvPr/>
        </p:nvSpPr>
        <p:spPr bwMode="auto">
          <a:xfrm>
            <a:off x="1042988" y="3141663"/>
            <a:ext cx="504825" cy="5048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827088" y="3789363"/>
            <a:ext cx="10080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/>
              <a:t>ЧЕЛОВЕК-субъект труда</a:t>
            </a:r>
          </a:p>
        </p:txBody>
      </p:sp>
      <p:sp>
        <p:nvSpPr>
          <p:cNvPr id="18450" name="Text Box 20"/>
          <p:cNvSpPr txBox="1">
            <a:spLocks noChangeArrowheads="1"/>
          </p:cNvSpPr>
          <p:nvPr/>
        </p:nvSpPr>
        <p:spPr bwMode="auto">
          <a:xfrm>
            <a:off x="2843213" y="3141663"/>
            <a:ext cx="1800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/>
          </a:p>
        </p:txBody>
      </p:sp>
      <p:sp>
        <p:nvSpPr>
          <p:cNvPr id="18451" name="Text Box 21"/>
          <p:cNvSpPr txBox="1">
            <a:spLocks noChangeArrowheads="1"/>
          </p:cNvSpPr>
          <p:nvPr/>
        </p:nvSpPr>
        <p:spPr bwMode="auto">
          <a:xfrm>
            <a:off x="2843213" y="3141663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Предметы труда</a:t>
            </a:r>
          </a:p>
        </p:txBody>
      </p:sp>
      <p:sp>
        <p:nvSpPr>
          <p:cNvPr id="18452" name="Text Box 22"/>
          <p:cNvSpPr txBox="1">
            <a:spLocks noChangeArrowheads="1"/>
          </p:cNvSpPr>
          <p:nvPr/>
        </p:nvSpPr>
        <p:spPr bwMode="auto">
          <a:xfrm>
            <a:off x="2771775" y="3644900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Технология изготовления</a:t>
            </a:r>
          </a:p>
        </p:txBody>
      </p:sp>
      <p:sp>
        <p:nvSpPr>
          <p:cNvPr id="18453" name="Text Box 23"/>
          <p:cNvSpPr txBox="1">
            <a:spLocks noChangeArrowheads="1"/>
          </p:cNvSpPr>
          <p:nvPr/>
        </p:nvSpPr>
        <p:spPr bwMode="auto">
          <a:xfrm>
            <a:off x="2843213" y="4149725"/>
            <a:ext cx="1728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Средства труда</a:t>
            </a:r>
          </a:p>
        </p:txBody>
      </p:sp>
      <p:sp>
        <p:nvSpPr>
          <p:cNvPr id="18454" name="Text Box 24"/>
          <p:cNvSpPr txBox="1">
            <a:spLocks noChangeArrowheads="1"/>
          </p:cNvSpPr>
          <p:nvPr/>
        </p:nvSpPr>
        <p:spPr bwMode="auto">
          <a:xfrm>
            <a:off x="6227763" y="357346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6950075" y="3500438"/>
            <a:ext cx="863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Продукт труда</a:t>
            </a:r>
          </a:p>
        </p:txBody>
      </p:sp>
    </p:spTree>
    <p:extLst>
      <p:ext uri="{BB962C8B-B14F-4D97-AF65-F5344CB8AC3E}">
        <p14:creationId xmlns:p14="http://schemas.microsoft.com/office/powerpoint/2010/main" val="1964505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>
          <a:xfrm>
            <a:off x="488950" y="266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solidFill>
                  <a:schemeClr val="accent1"/>
                </a:solidFill>
                <a:effectLst/>
              </a:rPr>
              <a:t>Элементы трудового процесса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</a:rPr>
              <a:t>К </a:t>
            </a:r>
            <a:r>
              <a:rPr lang="ru-RU" sz="4000" i="1" dirty="0" smtClean="0">
                <a:solidFill>
                  <a:schemeClr val="tx2"/>
                </a:solidFill>
                <a:latin typeface="Times New Roman" pitchFamily="18" charset="0"/>
              </a:rPr>
              <a:t>предметам 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</a:rPr>
              <a:t>труда относится земля и ее недра, флора и фауна, сырье и материалы, полуфабрикаты и комплектующие изделия, объекты производственных и непроизводственных работ и услуг, энергетические, материальные и информационные потоки;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ru-RU" sz="4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ru-RU" sz="40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649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>
          <a:xfrm>
            <a:off x="488950" y="266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solidFill>
                  <a:schemeClr val="accent1"/>
                </a:solidFill>
                <a:effectLst/>
              </a:rPr>
              <a:t>Элементы трудового процесса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4000" i="1" dirty="0" smtClean="0">
                <a:solidFill>
                  <a:schemeClr val="tx2"/>
                </a:solidFill>
                <a:latin typeface="Times New Roman" pitchFamily="18" charset="0"/>
              </a:rPr>
              <a:t>Средства труда-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</a:rPr>
              <a:t> это машины, приборы и оборудование, инструменты, приспособления и другие виды технологической оснастки, средства программного обеспечения, организационная оснастка рабочих мест;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ru-RU" sz="4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ru-RU" sz="40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ru-RU" sz="40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78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>
          <a:xfrm>
            <a:off x="488950" y="266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solidFill>
                  <a:schemeClr val="accent1"/>
                </a:solidFill>
                <a:effectLst/>
              </a:rPr>
              <a:t>Элементы трудового процесса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3600" i="1" dirty="0" smtClean="0">
                <a:solidFill>
                  <a:schemeClr val="tx2"/>
                </a:solidFill>
                <a:latin typeface="Times New Roman" pitchFamily="18" charset="0"/>
              </a:rPr>
              <a:t>Окружающая среда и ее состояние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</a:rPr>
              <a:t> рассматривается с точки зрения </a:t>
            </a:r>
            <a:r>
              <a:rPr lang="ru-RU" sz="3600" dirty="0" err="1" smtClean="0">
                <a:solidFill>
                  <a:schemeClr val="tx2"/>
                </a:solidFill>
                <a:latin typeface="Times New Roman" pitchFamily="18" charset="0"/>
              </a:rPr>
              <a:t>микроэкологии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</a:rPr>
              <a:t> труда, то есть обеспечения безопасности труда и соблюдение психофизиологических, санитарно-гигиенических, эргономических и эстетически требований к условиям труда, а также с учетом социально-экономических отношений в организации.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ru-RU" sz="36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81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/>
          </p:cNvSpPr>
          <p:nvPr>
            <p:ph sz="half" idx="1"/>
          </p:nvPr>
        </p:nvSpPr>
        <p:spPr>
          <a:xfrm>
            <a:off x="395288" y="260350"/>
            <a:ext cx="3529012" cy="57499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ru-RU" sz="2300" b="1" dirty="0" smtClean="0">
                <a:solidFill>
                  <a:srgbClr val="2E26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Созданный в процессе труда продукт как товар имеет: 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Clr>
                <a:srgbClr val="2E26C6"/>
              </a:buClr>
              <a:buFont typeface="Wingdings 3" pitchFamily="18" charset="2"/>
              <a:buChar char="}"/>
              <a:defRPr/>
            </a:pPr>
            <a:r>
              <a:rPr lang="ru-RU" sz="2300" b="1" dirty="0" smtClean="0">
                <a:solidFill>
                  <a:schemeClr val="accent1"/>
                </a:solidFill>
                <a:latin typeface="Times New Roman" pitchFamily="18" charset="0"/>
              </a:rPr>
              <a:t>Физическую (натуральную) форму;</a:t>
            </a:r>
          </a:p>
          <a:p>
            <a:pPr eaLnBrk="1" hangingPunct="1">
              <a:buClr>
                <a:srgbClr val="2E26C6"/>
              </a:buClr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chemeClr val="accent1"/>
              </a:solidFill>
              <a:latin typeface="Times New Roman" pitchFamily="18" charset="0"/>
            </a:endParaRPr>
          </a:p>
          <a:p>
            <a:pPr eaLnBrk="1" hangingPunct="1">
              <a:buClr>
                <a:srgbClr val="2E26C6"/>
              </a:buClr>
              <a:buFont typeface="Wingdings 3" pitchFamily="18" charset="2"/>
              <a:buChar char="}"/>
              <a:defRPr/>
            </a:pPr>
            <a:r>
              <a:rPr lang="ru-RU" sz="2300" b="1" dirty="0" smtClean="0">
                <a:solidFill>
                  <a:schemeClr val="accent1"/>
                </a:solidFill>
                <a:latin typeface="Times New Roman" pitchFamily="18" charset="0"/>
              </a:rPr>
              <a:t>Стоимостную (денежную) форму.</a:t>
            </a:r>
          </a:p>
          <a:p>
            <a:pPr eaLnBrk="1" hangingPunct="1">
              <a:buClr>
                <a:srgbClr val="2E26C6"/>
              </a:buClr>
              <a:buFont typeface="Wingdings 3" pitchFamily="18" charset="2"/>
              <a:buChar char="}"/>
              <a:defRPr/>
            </a:pPr>
            <a:endParaRPr lang="ru-RU" sz="2300" b="1" dirty="0" smtClean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25606" name="Rectangle 6"/>
          <p:cNvSpPr>
            <a:spLocks noGrp="1"/>
          </p:cNvSpPr>
          <p:nvPr>
            <p:ph sz="half" idx="2"/>
          </p:nvPr>
        </p:nvSpPr>
        <p:spPr>
          <a:xfrm>
            <a:off x="4859338" y="188913"/>
            <a:ext cx="4038600" cy="57499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ru-RU" sz="2300" b="1" dirty="0" smtClean="0">
                <a:solidFill>
                  <a:srgbClr val="2E26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Человек как субъект труда может реализовать свой трудовой потенциал двояко: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2300" b="1" dirty="0" smtClean="0">
              <a:solidFill>
                <a:srgbClr val="2E26C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buClr>
                <a:srgbClr val="2E26C6"/>
              </a:buClr>
              <a:buFont typeface="Wingdings 3" pitchFamily="18" charset="2"/>
              <a:buChar char="}"/>
              <a:defRPr/>
            </a:pPr>
            <a:r>
              <a:rPr lang="ru-RU" sz="2300" b="1" dirty="0" smtClean="0">
                <a:solidFill>
                  <a:schemeClr val="accent1"/>
                </a:solidFill>
                <a:latin typeface="Times New Roman" pitchFamily="18" charset="0"/>
              </a:rPr>
              <a:t>Либо на основе </a:t>
            </a:r>
            <a:r>
              <a:rPr lang="ru-RU" sz="2300" b="1" dirty="0" err="1" smtClean="0">
                <a:solidFill>
                  <a:schemeClr val="accent1"/>
                </a:solidFill>
                <a:latin typeface="Times New Roman" pitchFamily="18" charset="0"/>
              </a:rPr>
              <a:t>самозанятости</a:t>
            </a:r>
            <a:r>
              <a:rPr lang="ru-RU" sz="2300" b="1" dirty="0" smtClean="0">
                <a:solidFill>
                  <a:schemeClr val="accent1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buClr>
                <a:srgbClr val="2E26C6"/>
              </a:buClr>
              <a:buFont typeface="Wingdings 3" pitchFamily="18" charset="2"/>
              <a:buChar char="}"/>
              <a:defRPr/>
            </a:pPr>
            <a:endParaRPr lang="ru-RU" sz="2300" b="1" dirty="0" smtClean="0">
              <a:solidFill>
                <a:schemeClr val="accent1"/>
              </a:solidFill>
              <a:latin typeface="Times New Roman" pitchFamily="18" charset="0"/>
            </a:endParaRPr>
          </a:p>
          <a:p>
            <a:pPr eaLnBrk="1" hangingPunct="1">
              <a:buClr>
                <a:srgbClr val="2E26C6"/>
              </a:buClr>
              <a:buFont typeface="Wingdings 3" pitchFamily="18" charset="2"/>
              <a:buChar char="}"/>
              <a:defRPr/>
            </a:pPr>
            <a:r>
              <a:rPr lang="ru-RU" sz="2300" b="1" dirty="0" smtClean="0">
                <a:solidFill>
                  <a:schemeClr val="accent1"/>
                </a:solidFill>
                <a:latin typeface="Times New Roman" pitchFamily="18" charset="0"/>
              </a:rPr>
              <a:t>Либо как наемный работник.</a:t>
            </a:r>
          </a:p>
          <a:p>
            <a:pPr eaLnBrk="1" hangingPunct="1">
              <a:defRPr/>
            </a:pPr>
            <a:endParaRPr lang="ru-RU" sz="2300" b="1" dirty="0" smtClean="0">
              <a:solidFill>
                <a:schemeClr val="accent1"/>
              </a:solidFill>
              <a:latin typeface="Times New Roman" pitchFamily="18" charset="0"/>
            </a:endParaRPr>
          </a:p>
        </p:txBody>
      </p:sp>
      <p:pic>
        <p:nvPicPr>
          <p:cNvPr id="20483" name="Picture 3" descr="C:\Users\Илья\Desktop\Apple%20iPhone%204%2016Gb%20NeverLock%20Black-5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428750"/>
            <a:ext cx="2643188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Users\Илья\Desktop\6BCCA475376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1643063"/>
            <a:ext cx="2352675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4609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362950" cy="56753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3700" smtClean="0">
                <a:effectLst/>
                <a:latin typeface="Times New Roman" pitchFamily="18" charset="0"/>
              </a:rPr>
              <a:t>В процессе производства материальных благ и услуг люди по необходимости вступают в определенные взаимосвязи не только с вещественными  элементами и природной средой, но и друг с другом.</a:t>
            </a:r>
            <a:br>
              <a:rPr lang="ru-RU" sz="3700" smtClean="0">
                <a:effectLst/>
                <a:latin typeface="Times New Roman" pitchFamily="18" charset="0"/>
              </a:rPr>
            </a:br>
            <a:r>
              <a:rPr lang="ru-RU" sz="3700" smtClean="0">
                <a:effectLst/>
                <a:latin typeface="Times New Roman" pitchFamily="18" charset="0"/>
              </a:rPr>
              <a:t>Такие взаимосвязи называют </a:t>
            </a:r>
            <a:r>
              <a:rPr lang="ru-RU" sz="3700" i="1" smtClean="0">
                <a:solidFill>
                  <a:schemeClr val="accent1"/>
                </a:solidFill>
                <a:effectLst/>
                <a:latin typeface="Times New Roman" pitchFamily="18" charset="0"/>
              </a:rPr>
              <a:t>производственными отношениями.</a:t>
            </a:r>
          </a:p>
        </p:txBody>
      </p:sp>
    </p:spTree>
    <p:extLst>
      <p:ext uri="{BB962C8B-B14F-4D97-AF65-F5344CB8AC3E}">
        <p14:creationId xmlns:p14="http://schemas.microsoft.com/office/powerpoint/2010/main" val="485967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xfrm>
            <a:off x="379412" y="3303588"/>
            <a:ext cx="8229600" cy="4905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000" u="sng" smtClean="0">
                <a:solidFill>
                  <a:schemeClr val="accent1"/>
                </a:solidFill>
                <a:effectLst/>
                <a:latin typeface="Times New Roman" pitchFamily="18" charset="0"/>
              </a:rPr>
              <a:t>Общественные отношения различаются по:</a:t>
            </a:r>
            <a:r>
              <a:rPr lang="ru-RU" sz="3700" smtClean="0">
                <a:effectLst/>
              </a:rPr>
              <a:t> 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755650" y="4005263"/>
            <a:ext cx="7777163" cy="1741487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chemeClr val="tx2"/>
                </a:solidFill>
                <a:latin typeface="Times New Roman" pitchFamily="18" charset="0"/>
              </a:rPr>
              <a:t>характеру </a:t>
            </a:r>
            <a:r>
              <a:rPr lang="ru-RU" sz="2400" smtClean="0">
                <a:solidFill>
                  <a:schemeClr val="tx2"/>
                </a:solidFill>
                <a:latin typeface="Times New Roman" pitchFamily="18" charset="0"/>
              </a:rPr>
              <a:t>(классовые, национальные, региональные);</a:t>
            </a:r>
          </a:p>
          <a:p>
            <a:pPr eaLnBrk="1" hangingPunct="1"/>
            <a:r>
              <a:rPr lang="ru-RU" sz="2400" b="1" i="1" smtClean="0">
                <a:solidFill>
                  <a:schemeClr val="tx2"/>
                </a:solidFill>
                <a:latin typeface="Times New Roman" pitchFamily="18" charset="0"/>
              </a:rPr>
              <a:t>содержанию </a:t>
            </a:r>
            <a:r>
              <a:rPr lang="ru-RU" sz="2400" smtClean="0">
                <a:solidFill>
                  <a:schemeClr val="tx2"/>
                </a:solidFill>
                <a:latin typeface="Times New Roman" pitchFamily="18" charset="0"/>
              </a:rPr>
              <a:t>(экономические, социальные, трудовые);</a:t>
            </a:r>
          </a:p>
          <a:p>
            <a:pPr eaLnBrk="1" hangingPunct="1"/>
            <a:r>
              <a:rPr lang="ru-RU" sz="2400" b="1" i="1" smtClean="0">
                <a:solidFill>
                  <a:schemeClr val="tx2"/>
                </a:solidFill>
                <a:latin typeface="Times New Roman" pitchFamily="18" charset="0"/>
              </a:rPr>
              <a:t>форме </a:t>
            </a:r>
            <a:r>
              <a:rPr lang="ru-RU" sz="2400" smtClean="0">
                <a:solidFill>
                  <a:schemeClr val="tx2"/>
                </a:solidFill>
                <a:latin typeface="Times New Roman" pitchFamily="18" charset="0"/>
              </a:rPr>
              <a:t>(межличностные, межгрупповые).</a:t>
            </a:r>
            <a:endParaRPr lang="ru-RU" sz="2400" b="1" i="1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0" y="2205038"/>
            <a:ext cx="8856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i="1">
                <a:solidFill>
                  <a:schemeClr val="accent2"/>
                </a:solidFill>
                <a:latin typeface="Times New Roman" pitchFamily="18" charset="0"/>
              </a:rPr>
              <a:t>Отношения между людьми по поводу производства и распределения продукции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79388" y="620713"/>
            <a:ext cx="863600" cy="503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476375" y="620713"/>
            <a:ext cx="1152525" cy="503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3060700" y="620713"/>
            <a:ext cx="1655763" cy="1223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7019925" y="620713"/>
            <a:ext cx="1368425" cy="863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5148263" y="620713"/>
            <a:ext cx="1439862" cy="1223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179388" y="620713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/>
              <a:t>Процесс труда</a:t>
            </a:r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1547813" y="620713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Созданный продукт</a:t>
            </a:r>
          </a:p>
        </p:txBody>
      </p:sp>
      <p:sp>
        <p:nvSpPr>
          <p:cNvPr id="22539" name="Text Box 12"/>
          <p:cNvSpPr txBox="1">
            <a:spLocks noChangeArrowheads="1"/>
          </p:cNvSpPr>
          <p:nvPr/>
        </p:nvSpPr>
        <p:spPr bwMode="auto">
          <a:xfrm>
            <a:off x="3132138" y="620713"/>
            <a:ext cx="16557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Распределение (пропорция, доля каждого участника в произведенном продукте, доход, зарплата)</a:t>
            </a:r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1042988" y="83661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2627313" y="83661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4716463" y="83661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3" name="Line 17"/>
          <p:cNvSpPr>
            <a:spLocks noChangeShapeType="1"/>
          </p:cNvSpPr>
          <p:nvPr/>
        </p:nvSpPr>
        <p:spPr bwMode="auto">
          <a:xfrm>
            <a:off x="6588125" y="765175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5219700" y="620713"/>
            <a:ext cx="13684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Обмен (количество товаров и услуг, приобретенное каждым на свою долю)</a:t>
            </a:r>
            <a:r>
              <a:rPr lang="ru-RU"/>
              <a:t> </a:t>
            </a:r>
          </a:p>
        </p:txBody>
      </p:sp>
      <p:sp>
        <p:nvSpPr>
          <p:cNvPr id="22545" name="Text Box 19"/>
          <p:cNvSpPr txBox="1">
            <a:spLocks noChangeArrowheads="1"/>
          </p:cNvSpPr>
          <p:nvPr/>
        </p:nvSpPr>
        <p:spPr bwMode="auto">
          <a:xfrm>
            <a:off x="7019925" y="620713"/>
            <a:ext cx="1512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Потребление (индивидуальное присвоение продуктов)</a:t>
            </a:r>
          </a:p>
        </p:txBody>
      </p:sp>
    </p:spTree>
    <p:extLst>
      <p:ext uri="{BB962C8B-B14F-4D97-AF65-F5344CB8AC3E}">
        <p14:creationId xmlns:p14="http://schemas.microsoft.com/office/powerpoint/2010/main" val="764423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xfrm>
            <a:off x="473076" y="195263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i="1" smtClean="0">
                <a:solidFill>
                  <a:srgbClr val="2E26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Характер и содержание труда</a:t>
            </a:r>
          </a:p>
        </p:txBody>
      </p:sp>
      <p:sp>
        <p:nvSpPr>
          <p:cNvPr id="23554" name="Rectangle 4"/>
          <p:cNvSpPr>
            <a:spLocks noGrp="1"/>
          </p:cNvSpPr>
          <p:nvPr>
            <p:ph type="body" sz="half" idx="1"/>
          </p:nvPr>
        </p:nvSpPr>
        <p:spPr>
          <a:xfrm>
            <a:off x="323528" y="1481138"/>
            <a:ext cx="8496944" cy="45259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3600" b="1" i="1" u="sng" dirty="0" smtClean="0">
                <a:solidFill>
                  <a:srgbClr val="2E26C6"/>
                </a:solidFill>
                <a:latin typeface="Times New Roman" pitchFamily="18" charset="0"/>
              </a:rPr>
              <a:t>Характер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</a:rPr>
              <a:t> труда позволяет рассматривать труд с точки зрения общественных условий производства;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</a:rPr>
              <a:t>  его определяют формы и методы привлечения членов общества к труду; тип общественной формации труда; отношение работников к труду.</a:t>
            </a:r>
          </a:p>
        </p:txBody>
      </p:sp>
    </p:spTree>
    <p:extLst>
      <p:ext uri="{BB962C8B-B14F-4D97-AF65-F5344CB8AC3E}">
        <p14:creationId xmlns:p14="http://schemas.microsoft.com/office/powerpoint/2010/main" val="4040161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xfrm>
            <a:off x="473076" y="195263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i="1" smtClean="0">
                <a:solidFill>
                  <a:srgbClr val="2E26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Характер и содержание труда</a:t>
            </a:r>
          </a:p>
        </p:txBody>
      </p:sp>
      <p:sp>
        <p:nvSpPr>
          <p:cNvPr id="23555" name="Rectangle 5"/>
          <p:cNvSpPr>
            <a:spLocks noGrp="1"/>
          </p:cNvSpPr>
          <p:nvPr>
            <p:ph sz="half" idx="2"/>
          </p:nvPr>
        </p:nvSpPr>
        <p:spPr>
          <a:xfrm>
            <a:off x="395536" y="1484313"/>
            <a:ext cx="8424936" cy="45259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4000" b="1" i="1" u="sng" dirty="0" smtClean="0">
                <a:solidFill>
                  <a:srgbClr val="2E26C6"/>
                </a:solidFill>
                <a:latin typeface="Times New Roman" pitchFamily="18" charset="0"/>
              </a:rPr>
              <a:t>Содержание</a:t>
            </a:r>
            <a:r>
              <a:rPr lang="ru-RU" sz="4000" u="sng" dirty="0" smtClean="0">
                <a:latin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</a:rPr>
              <a:t>труда выражает распределение конкретных трудовых функций (исполнительских, контрольно-регулирующих) на рабочем месте и определяется совокупностью выполняемых операций.</a:t>
            </a:r>
          </a:p>
        </p:txBody>
      </p:sp>
    </p:spTree>
    <p:extLst>
      <p:ext uri="{BB962C8B-B14F-4D97-AF65-F5344CB8AC3E}">
        <p14:creationId xmlns:p14="http://schemas.microsoft.com/office/powerpoint/2010/main" val="427181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5786478" cy="9175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дисциплины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12"/>
            <a:ext cx="8229600" cy="5429288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Изучение сущности и механизмов экономических процессов в сфере труда в контексте жизнедеятельности человека и общества;</a:t>
            </a:r>
          </a:p>
          <a:p>
            <a:pPr>
              <a:buClr>
                <a:srgbClr val="002060"/>
              </a:buCl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69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5786478" cy="9175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дисциплины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12"/>
            <a:ext cx="8229600" cy="5429288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Изучение факторов и резервов эффективной занятости, формирования и рационального использования трудового потенциала, повышения эффективности и производительности труда;</a:t>
            </a:r>
          </a:p>
          <a:p>
            <a:pPr>
              <a:buClr>
                <a:srgbClr val="002060"/>
              </a:buCl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5786478" cy="9175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дисциплины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12"/>
            <a:ext cx="8229600" cy="5429288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Выявление взаимосвязей социально-трудовых отношений с экономическими отношениями и процессами, наблюдающимися в национальной экономике рыночного типа, ориентированной на социальное развитие;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7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5786478" cy="9175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дисциплины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12"/>
            <a:ext cx="8229600" cy="5429288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Выявление взаимосвязей рынка труда с рынками сырья, капитала, фондовыми рынками;</a:t>
            </a:r>
          </a:p>
        </p:txBody>
      </p:sp>
    </p:spTree>
    <p:extLst>
      <p:ext uri="{BB962C8B-B14F-4D97-AF65-F5344CB8AC3E}">
        <p14:creationId xmlns:p14="http://schemas.microsoft.com/office/powerpoint/2010/main" val="5233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5786478" cy="9175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дисциплины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12"/>
            <a:ext cx="8229600" cy="5429288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Исследование изменения стоимости рабочей силы, формирования  трудовых затрат на всех стадиях воспроизводственного цикла.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45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Изучение начинается с фундаментальных положений теории о сущности труда и трансформации социально-трудовых отношений в России;</a:t>
            </a:r>
          </a:p>
        </p:txBody>
      </p:sp>
    </p:spTree>
    <p:extLst>
      <p:ext uri="{BB962C8B-B14F-4D97-AF65-F5344CB8AC3E}">
        <p14:creationId xmlns:p14="http://schemas.microsoft.com/office/powerpoint/2010/main" val="109837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Логика изучения основ ЭТ: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2928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Уточняются социально-экономические характеристики и сущность основных понятий;</a:t>
            </a:r>
          </a:p>
          <a:p>
            <a:pPr>
              <a:buClr>
                <a:schemeClr val="accent1">
                  <a:lumMod val="50000"/>
                </a:schemeClr>
              </a:buClr>
              <a:buNone/>
            </a:pP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742</Words>
  <Application>Microsoft Office PowerPoint</Application>
  <PresentationFormat>Экран (4:3)</PresentationFormat>
  <Paragraphs>102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Взаимосвязь экономики труда с другими науками</vt:lpstr>
      <vt:lpstr>Презентация PowerPoint</vt:lpstr>
      <vt:lpstr>Задачи дисциплины ЭТ:</vt:lpstr>
      <vt:lpstr>Задачи дисциплины ЭТ:</vt:lpstr>
      <vt:lpstr>Задачи дисциплины ЭТ:</vt:lpstr>
      <vt:lpstr>Задачи дисциплины ЭТ:</vt:lpstr>
      <vt:lpstr>Задачи дисциплины ЭТ:</vt:lpstr>
      <vt:lpstr>Логика изучения основ ЭТ:</vt:lpstr>
      <vt:lpstr>Логика изучения основ ЭТ:</vt:lpstr>
      <vt:lpstr>Логика изучения основ ЭТ:</vt:lpstr>
      <vt:lpstr>Логика изучения основ ЭТ:</vt:lpstr>
      <vt:lpstr>Логика изучения основ ЭТ:</vt:lpstr>
      <vt:lpstr>Логика изучения основ ЭТ:</vt:lpstr>
      <vt:lpstr>Логика изучения основ ЭТ:</vt:lpstr>
      <vt:lpstr>Труд можно рассматривать как процесс, совершающийся между человеком и природой, в которой человек, производя определенную деятельность, опосредствует, регулирует и контролирует обмен веществ между собой и природой.</vt:lpstr>
      <vt:lpstr>Презентация PowerPoint</vt:lpstr>
      <vt:lpstr>Презентация PowerPoint</vt:lpstr>
      <vt:lpstr>Ограничения определения «ТРУД»</vt:lpstr>
      <vt:lpstr>Ограничения определения «ТРУД»</vt:lpstr>
      <vt:lpstr>Взаимодействие человека с элементами трудового процесса и окружающей средой</vt:lpstr>
      <vt:lpstr>Элементы трудового процесса</vt:lpstr>
      <vt:lpstr>Элементы трудового процесса</vt:lpstr>
      <vt:lpstr>Элементы трудового процесса</vt:lpstr>
      <vt:lpstr>Презентация PowerPoint</vt:lpstr>
      <vt:lpstr>В процессе производства материальных благ и услуг люди по необходимости вступают в определенные взаимосвязи не только с вещественными  элементами и природной средой, но и друг с другом. Такие взаимосвязи называют производственными отношениями.</vt:lpstr>
      <vt:lpstr>Общественные отношения различаются по: </vt:lpstr>
      <vt:lpstr>Характер и содержание труда</vt:lpstr>
      <vt:lpstr>Характер и содержание труда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Взаимосвязь экономики труда с другими науками</dc:title>
  <dc:creator>user</dc:creator>
  <cp:lastModifiedBy>user</cp:lastModifiedBy>
  <cp:revision>1</cp:revision>
  <dcterms:created xsi:type="dcterms:W3CDTF">2016-09-21T07:53:15Z</dcterms:created>
  <dcterms:modified xsi:type="dcterms:W3CDTF">2016-09-21T07:54:03Z</dcterms:modified>
</cp:coreProperties>
</file>