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ru-RU" altLang="ru-RU" i="1" u="sng" smtClean="0">
                <a:cs typeface="Times New Roman" pitchFamily="18" charset="0"/>
              </a:rPr>
              <a:t>Тема№1.</a:t>
            </a:r>
            <a:r>
              <a:rPr lang="ru-RU" altLang="ru-RU" smtClean="0"/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ru-RU" altLang="ru-RU" b="1" i="1" u="sng" smtClean="0">
                <a:solidFill>
                  <a:srgbClr val="CC00CC"/>
                </a:solidFill>
                <a:cs typeface="Times New Roman" pitchFamily="18" charset="0"/>
              </a:rPr>
              <a:t>Понятие о труде. Задачи и принципы организации труда.</a:t>
            </a:r>
            <a:endParaRPr lang="ru-RU" altLang="ru-RU" b="1" i="1" smtClean="0">
              <a:solidFill>
                <a:srgbClr val="CC00CC"/>
              </a:solidFill>
              <a:cs typeface="Times New Roman" pitchFamily="18" charset="0"/>
            </a:endParaRPr>
          </a:p>
          <a:p>
            <a:pPr eaLnBrk="1" hangingPunct="1"/>
            <a:endParaRPr lang="ru-RU" altLang="ru-RU" b="1" i="1" smtClean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5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utoUpdateAnimBg="0"/>
      <p:bldP spid="6656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800" b="1" i="1" smtClean="0">
                <a:solidFill>
                  <a:srgbClr val="000000"/>
                </a:solidFill>
                <a:cs typeface="Times New Roman" pitchFamily="18" charset="0"/>
              </a:rPr>
              <a:t>Социальные</a:t>
            </a:r>
            <a:endParaRPr lang="ru-RU" altLang="ru-RU" sz="2800" smtClean="0">
              <a:solidFill>
                <a:srgbClr val="000000"/>
              </a:solidFill>
              <a:cs typeface="Times New Roman" pitchFamily="18" charset="0"/>
            </a:endParaRP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065250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800" b="1" i="1" smtClean="0">
                <a:solidFill>
                  <a:srgbClr val="000000"/>
                </a:solidFill>
                <a:cs typeface="Times New Roman" pitchFamily="18" charset="0"/>
              </a:rPr>
              <a:t>Функция содержания</a:t>
            </a:r>
            <a:endParaRPr lang="ru-RU" altLang="ru-RU" sz="2800" smtClean="0">
              <a:solidFill>
                <a:srgbClr val="000000"/>
              </a:solidFill>
            </a:endParaRP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248419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000000"/>
                </a:solidFill>
                <a:cs typeface="Times New Roman" pitchFamily="18" charset="0"/>
              </a:rPr>
              <a:t>Организация труда –  это наука, изучающая закономерности функционирования труда и его эффективность, выраженную в стоимостной  форме. </a:t>
            </a:r>
            <a:endParaRPr lang="ru-RU" altLang="ru-RU" sz="2800" smtClean="0"/>
          </a:p>
        </p:txBody>
      </p:sp>
    </p:spTree>
    <p:extLst>
      <p:ext uri="{BB962C8B-B14F-4D97-AF65-F5344CB8AC3E}">
        <p14:creationId xmlns:p14="http://schemas.microsoft.com/office/powerpoint/2010/main" val="383082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000000"/>
                </a:solidFill>
                <a:cs typeface="Times New Roman" pitchFamily="18" charset="0"/>
              </a:rPr>
              <a:t>Она отражает затраты труда и его результаты, зарплату за</a:t>
            </a:r>
            <a:r>
              <a:rPr lang="ru-RU" altLang="ru-RU" sz="2800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800" smtClean="0">
                <a:solidFill>
                  <a:srgbClr val="000000"/>
                </a:solidFill>
                <a:cs typeface="Times New Roman" pitchFamily="18" charset="0"/>
              </a:rPr>
              <a:t>труд, экономику труда, производительность труда, условия труда, мотивацию труда, социальную обустроенность работников и их семей.</a:t>
            </a:r>
            <a:endParaRPr lang="ru-RU" altLang="ru-RU" sz="2800" smtClean="0">
              <a:solidFill>
                <a:srgbClr val="000000"/>
              </a:solidFill>
            </a:endParaRP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118808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Методы организации труда включают математический и статистический анализ, изучение бухгалтерской отчётности, документов администрации предприятий, анализ функциональных результатов деятельности, а также данные отдела кадров.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27869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1066800" y="1676400"/>
          <a:ext cx="7848600" cy="393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5458864" imgH="2499170" progId="Visio.Drawing.6">
                  <p:embed/>
                </p:oleObj>
              </mc:Choice>
              <mc:Fallback>
                <p:oleObj r:id="rId3" imgW="5458864" imgH="249917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76400"/>
                        <a:ext cx="7848600" cy="393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257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Для работодателя в области организации труда необходимо решить три ключевых момента:</a:t>
            </a:r>
            <a:endParaRPr lang="ru-RU" altLang="ru-RU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91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1.</a:t>
            </a: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продуктивность занятости работников.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013610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2.</a:t>
            </a: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условия труда.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22648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3.</a:t>
            </a: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mtClean="0">
                <a:solidFill>
                  <a:srgbClr val="000000"/>
                </a:solidFill>
                <a:cs typeface="Times New Roman" pitchFamily="18" charset="0"/>
              </a:rPr>
              <a:t>оплата труда. </a:t>
            </a:r>
            <a:endParaRPr lang="ru-RU" altLang="ru-RU" smtClean="0">
              <a:solidFill>
                <a:srgbClr val="000000"/>
              </a:solidFill>
            </a:endParaRP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73438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457200"/>
            <a:ext cx="6400800" cy="1143000"/>
          </a:xfrm>
        </p:spPr>
        <p:txBody>
          <a:bodyPr/>
          <a:lstStyle/>
          <a:p>
            <a:pPr eaLnBrk="1" hangingPunct="1"/>
            <a:r>
              <a:rPr lang="ru-RU" altLang="ru-RU" i="1" smtClean="0">
                <a:solidFill>
                  <a:srgbClr val="000000"/>
                </a:solidFill>
                <a:cs typeface="Times New Roman" pitchFamily="18" charset="0"/>
              </a:rPr>
              <a:t>рис.</a:t>
            </a:r>
            <a:r>
              <a:rPr lang="en-US" altLang="ru-RU" i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i="1" smtClean="0">
                <a:solidFill>
                  <a:srgbClr val="000000"/>
                </a:solidFill>
                <a:cs typeface="Times New Roman" pitchFamily="18" charset="0"/>
              </a:rPr>
              <a:t>1. «Схема взаимодействия элементов труда»</a:t>
            </a:r>
            <a:endParaRPr lang="ru-RU" altLang="ru-RU" smtClean="0">
              <a:cs typeface="Times New Roman" pitchFamily="18" charset="0"/>
            </a:endParaRPr>
          </a:p>
          <a:p>
            <a:pPr eaLnBrk="1" hangingPunct="1"/>
            <a:endParaRPr lang="ru-RU" altLang="ru-RU" smtClean="0"/>
          </a:p>
        </p:txBody>
      </p:sp>
      <p:grpSp>
        <p:nvGrpSpPr>
          <p:cNvPr id="67588" name="Group 4"/>
          <p:cNvGrpSpPr>
            <a:grpSpLocks/>
          </p:cNvGrpSpPr>
          <p:nvPr/>
        </p:nvGrpSpPr>
        <p:grpSpPr bwMode="auto">
          <a:xfrm>
            <a:off x="381000" y="2133600"/>
            <a:ext cx="8915400" cy="3733800"/>
            <a:chOff x="2231" y="3294"/>
            <a:chExt cx="8990" cy="2262"/>
          </a:xfrm>
        </p:grpSpPr>
        <p:sp>
          <p:nvSpPr>
            <p:cNvPr id="7172" name="Line 5"/>
            <p:cNvSpPr>
              <a:spLocks noChangeShapeType="1"/>
            </p:cNvSpPr>
            <p:nvPr/>
          </p:nvSpPr>
          <p:spPr bwMode="auto">
            <a:xfrm>
              <a:off x="2346" y="4456"/>
              <a:ext cx="13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3" name="Rectangle 6"/>
            <p:cNvSpPr>
              <a:spLocks noChangeArrowheads="1"/>
            </p:cNvSpPr>
            <p:nvPr/>
          </p:nvSpPr>
          <p:spPr bwMode="auto">
            <a:xfrm>
              <a:off x="3666" y="4096"/>
              <a:ext cx="1421" cy="9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ru-RU" sz="1400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ru-RU" sz="1400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800" b="1">
                  <a:latin typeface="Times New Roman" pitchFamily="18" charset="0"/>
                </a:rPr>
                <a:t>Технология</a:t>
              </a:r>
            </a:p>
          </p:txBody>
        </p:sp>
        <p:sp>
          <p:nvSpPr>
            <p:cNvPr id="7174" name="Line 7"/>
            <p:cNvSpPr>
              <a:spLocks noChangeShapeType="1"/>
            </p:cNvSpPr>
            <p:nvPr/>
          </p:nvSpPr>
          <p:spPr bwMode="auto">
            <a:xfrm flipV="1">
              <a:off x="4373" y="3805"/>
              <a:ext cx="13" cy="2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Line 8"/>
            <p:cNvSpPr>
              <a:spLocks noChangeShapeType="1"/>
            </p:cNvSpPr>
            <p:nvPr/>
          </p:nvSpPr>
          <p:spPr bwMode="auto">
            <a:xfrm>
              <a:off x="4373" y="5018"/>
              <a:ext cx="0" cy="3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Line 9"/>
            <p:cNvSpPr>
              <a:spLocks noChangeShapeType="1"/>
            </p:cNvSpPr>
            <p:nvPr/>
          </p:nvSpPr>
          <p:spPr bwMode="auto">
            <a:xfrm>
              <a:off x="4386" y="3805"/>
              <a:ext cx="31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Line 10"/>
            <p:cNvSpPr>
              <a:spLocks noChangeShapeType="1"/>
            </p:cNvSpPr>
            <p:nvPr/>
          </p:nvSpPr>
          <p:spPr bwMode="auto">
            <a:xfrm>
              <a:off x="5087" y="4554"/>
              <a:ext cx="2299" cy="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Line 11"/>
            <p:cNvSpPr>
              <a:spLocks noChangeShapeType="1"/>
            </p:cNvSpPr>
            <p:nvPr/>
          </p:nvSpPr>
          <p:spPr bwMode="auto">
            <a:xfrm>
              <a:off x="4373" y="5375"/>
              <a:ext cx="309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Line 12"/>
            <p:cNvSpPr>
              <a:spLocks noChangeShapeType="1"/>
            </p:cNvSpPr>
            <p:nvPr/>
          </p:nvSpPr>
          <p:spPr bwMode="auto">
            <a:xfrm>
              <a:off x="8181" y="3790"/>
              <a:ext cx="15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Line 13"/>
            <p:cNvSpPr>
              <a:spLocks noChangeShapeType="1"/>
            </p:cNvSpPr>
            <p:nvPr/>
          </p:nvSpPr>
          <p:spPr bwMode="auto">
            <a:xfrm>
              <a:off x="9728" y="3790"/>
              <a:ext cx="0" cy="15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Line 14"/>
            <p:cNvSpPr>
              <a:spLocks noChangeShapeType="1"/>
            </p:cNvSpPr>
            <p:nvPr/>
          </p:nvSpPr>
          <p:spPr bwMode="auto">
            <a:xfrm>
              <a:off x="8181" y="5368"/>
              <a:ext cx="154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Line 15"/>
            <p:cNvSpPr>
              <a:spLocks noChangeShapeType="1"/>
            </p:cNvSpPr>
            <p:nvPr/>
          </p:nvSpPr>
          <p:spPr bwMode="auto">
            <a:xfrm>
              <a:off x="8419" y="4554"/>
              <a:ext cx="130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Rectangle 16"/>
            <p:cNvSpPr>
              <a:spLocks noChangeArrowheads="1"/>
            </p:cNvSpPr>
            <p:nvPr/>
          </p:nvSpPr>
          <p:spPr bwMode="auto">
            <a:xfrm>
              <a:off x="9674" y="4134"/>
              <a:ext cx="1547" cy="1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ru-RU" sz="1200"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ru-RU" sz="1200"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ru-RU" sz="1200"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1800">
                  <a:latin typeface="Times New Roman" pitchFamily="18" charset="0"/>
                </a:rPr>
                <a:t>Готовая продукция</a:t>
              </a:r>
            </a:p>
          </p:txBody>
        </p:sp>
        <p:sp>
          <p:nvSpPr>
            <p:cNvPr id="7184" name="Rectangle 17"/>
            <p:cNvSpPr>
              <a:spLocks noChangeArrowheads="1"/>
            </p:cNvSpPr>
            <p:nvPr/>
          </p:nvSpPr>
          <p:spPr bwMode="auto">
            <a:xfrm>
              <a:off x="2231" y="4078"/>
              <a:ext cx="1547" cy="1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1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2000" b="1">
                  <a:latin typeface="Times New Roman" pitchFamily="18" charset="0"/>
                </a:rPr>
                <a:t>Субъект</a:t>
              </a:r>
              <a:r>
                <a:rPr lang="ru-RU" altLang="ru-RU" sz="1800" b="1">
                  <a:latin typeface="Times New Roman" pitchFamily="18" charset="0"/>
                </a:rPr>
                <a:t> </a:t>
              </a:r>
              <a:r>
                <a:rPr lang="ru-RU" altLang="ru-RU" sz="2000" b="1">
                  <a:latin typeface="Times New Roman" pitchFamily="18" charset="0"/>
                </a:rPr>
                <a:t>труда</a:t>
              </a:r>
            </a:p>
          </p:txBody>
        </p:sp>
        <p:sp>
          <p:nvSpPr>
            <p:cNvPr id="7185" name="Rectangle 18"/>
            <p:cNvSpPr>
              <a:spLocks noChangeArrowheads="1"/>
            </p:cNvSpPr>
            <p:nvPr/>
          </p:nvSpPr>
          <p:spPr bwMode="auto">
            <a:xfrm>
              <a:off x="5152" y="3294"/>
              <a:ext cx="2261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1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1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1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800" b="1">
                  <a:latin typeface="Times New Roman" pitchFamily="18" charset="0"/>
                </a:rPr>
                <a:t>Предмет труда</a:t>
              </a:r>
            </a:p>
          </p:txBody>
        </p:sp>
        <p:sp>
          <p:nvSpPr>
            <p:cNvPr id="7186" name="Rectangle 19"/>
            <p:cNvSpPr>
              <a:spLocks noChangeArrowheads="1"/>
            </p:cNvSpPr>
            <p:nvPr/>
          </p:nvSpPr>
          <p:spPr bwMode="auto">
            <a:xfrm>
              <a:off x="5206" y="4078"/>
              <a:ext cx="2023" cy="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1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1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800" b="1">
                  <a:latin typeface="Times New Roman" pitchFamily="18" charset="0"/>
                </a:rPr>
                <a:t>Средства труда</a:t>
              </a:r>
            </a:p>
          </p:txBody>
        </p:sp>
        <p:sp>
          <p:nvSpPr>
            <p:cNvPr id="7187" name="Rectangle 20"/>
            <p:cNvSpPr>
              <a:spLocks noChangeArrowheads="1"/>
            </p:cNvSpPr>
            <p:nvPr/>
          </p:nvSpPr>
          <p:spPr bwMode="auto">
            <a:xfrm>
              <a:off x="5087" y="4961"/>
              <a:ext cx="2499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1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ru-RU" sz="1200" b="1">
                <a:latin typeface="Times New Roman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800" b="1">
                  <a:latin typeface="Times New Roman" pitchFamily="18" charset="0"/>
                </a:rPr>
                <a:t>Окружающая среда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223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7467600" cy="1219200"/>
          </a:xfrm>
        </p:spPr>
        <p:txBody>
          <a:bodyPr/>
          <a:lstStyle/>
          <a:p>
            <a:pPr eaLnBrk="1" hangingPunct="1"/>
            <a:r>
              <a:rPr lang="en-US" altLang="ru-RU" sz="360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altLang="ru-RU" sz="360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altLang="ru-RU" sz="360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altLang="ru-RU" sz="360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altLang="ru-RU" sz="360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altLang="ru-RU" sz="360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altLang="ru-RU" sz="3600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altLang="ru-RU" sz="3600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ru-RU" altLang="ru-RU" sz="3600" smtClean="0">
                <a:solidFill>
                  <a:srgbClr val="FF0000"/>
                </a:solidFill>
                <a:cs typeface="Times New Roman" pitchFamily="18" charset="0"/>
              </a:rPr>
              <a:t>Особенности труда как объекта исследования состоят в том, что: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altLang="ru-RU" sz="28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69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utoUpdateAnimBg="0"/>
      <p:bldP spid="686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Труд - это целесообразная деятельность людей по созданию благ и услуг, которая влияет на эффективность, рациональность и экономичность самого процесса труда.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88766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 Труд - одно  из основных условий жизнедеятельности  не только одного человека, но и общества в целом.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32521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 Труд не может рассматриваться как товар.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72156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процессе труда формируется система социальных и трудовых отношений, которые составляют степень общественных отношений на уровне всего хозяйства страны, предприятий, отдельных индивидов.</a:t>
            </a: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816882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316913" cy="1143000"/>
          </a:xfrm>
        </p:spPr>
        <p:txBody>
          <a:bodyPr/>
          <a:lstStyle/>
          <a:p>
            <a:pPr eaLnBrk="1" hangingPunct="1"/>
            <a:r>
              <a:rPr lang="en-US" altLang="ru-RU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altLang="ru-RU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altLang="ru-RU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altLang="ru-RU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altLang="ru-RU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altLang="ru-RU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en-US" altLang="ru-RU" smtClean="0">
                <a:solidFill>
                  <a:srgbClr val="FF0000"/>
                </a:solidFill>
                <a:cs typeface="Times New Roman" pitchFamily="18" charset="0"/>
              </a:rPr>
              <a:t/>
            </a:r>
            <a:br>
              <a:rPr lang="en-US" altLang="ru-RU" smtClean="0">
                <a:solidFill>
                  <a:srgbClr val="FF0000"/>
                </a:solidFill>
                <a:cs typeface="Times New Roman" pitchFamily="18" charset="0"/>
              </a:rPr>
            </a:br>
            <a:r>
              <a:rPr lang="ru-RU" altLang="ru-RU" smtClean="0">
                <a:solidFill>
                  <a:srgbClr val="FF0000"/>
                </a:solidFill>
                <a:cs typeface="Times New Roman" pitchFamily="18" charset="0"/>
              </a:rPr>
              <a:t>Труд имеет следующие </a:t>
            </a:r>
            <a:r>
              <a:rPr lang="ru-RU" altLang="ru-RU" u="sng" smtClean="0">
                <a:solidFill>
                  <a:srgbClr val="FF0000"/>
                </a:solidFill>
                <a:cs typeface="Times New Roman" pitchFamily="18" charset="0"/>
              </a:rPr>
              <a:t>функции</a:t>
            </a:r>
            <a:r>
              <a:rPr lang="ru-RU" altLang="ru-RU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eaLnBrk="1" hangingPunct="1"/>
            <a:endParaRPr lang="ru-RU" altLang="ru-RU" sz="2800" smtClean="0"/>
          </a:p>
        </p:txBody>
      </p:sp>
    </p:spTree>
    <p:extLst>
      <p:ext uri="{BB962C8B-B14F-4D97-AF65-F5344CB8AC3E}">
        <p14:creationId xmlns:p14="http://schemas.microsoft.com/office/powerpoint/2010/main" val="371892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utoUpdateAnimBg="0"/>
      <p:bldP spid="696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800" b="1" i="1" smtClean="0">
                <a:solidFill>
                  <a:srgbClr val="000000"/>
                </a:solidFill>
                <a:cs typeface="Times New Roman" pitchFamily="18" charset="0"/>
              </a:rPr>
              <a:t>Экономические</a:t>
            </a:r>
            <a:endParaRPr lang="ru-RU" altLang="ru-RU" sz="280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849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Экран (4:3)</PresentationFormat>
  <Paragraphs>38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Visio.Drawing.6</vt:lpstr>
      <vt:lpstr>Тема№1. </vt:lpstr>
      <vt:lpstr>Презентация PowerPoint</vt:lpstr>
      <vt:lpstr>    Особенности труда как объекта исследования состоят в том, что:</vt:lpstr>
      <vt:lpstr>Презентация PowerPoint</vt:lpstr>
      <vt:lpstr>Презентация PowerPoint</vt:lpstr>
      <vt:lpstr>Презентация PowerPoint</vt:lpstr>
      <vt:lpstr>Презентация PowerPoint</vt:lpstr>
      <vt:lpstr>    Труд имеет следующие функции: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Тема№1. </dc:title>
  <dc:creator>user</dc:creator>
  <cp:lastModifiedBy>user</cp:lastModifiedBy>
  <cp:revision>1</cp:revision>
  <dcterms:created xsi:type="dcterms:W3CDTF">2016-09-21T07:53:15Z</dcterms:created>
  <dcterms:modified xsi:type="dcterms:W3CDTF">2016-09-21T08:14:59Z</dcterms:modified>
</cp:coreProperties>
</file>