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37F88-EE4D-4724-9EFF-F8019D16650C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C6F99-CD1F-4DEF-80A1-D728898549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16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F1B09F-D153-477B-B4EC-A9D5B1A211B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 bwMode="auto">
          <a:xfrm>
            <a:off x="0" y="4149725"/>
            <a:ext cx="91440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000" i="1" smtClean="0">
                <a:solidFill>
                  <a:schemeClr val="accent2"/>
                </a:solidFill>
                <a:effectLst/>
                <a:latin typeface="Times New Roman" pitchFamily="18" charset="0"/>
              </a:rPr>
              <a:t>Классификация видов труда по группам признаков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2017713" cy="517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i="1"/>
              <a:t>Классификационные признаки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50825" y="908050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По характеру </a:t>
            </a:r>
          </a:p>
          <a:p>
            <a:pPr algn="ctr"/>
            <a:r>
              <a:rPr lang="ru-RU" sz="1400"/>
              <a:t>и содержанию труда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50825" y="1700213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По предмету </a:t>
            </a:r>
          </a:p>
          <a:p>
            <a:pPr algn="ctr"/>
            <a:r>
              <a:rPr lang="ru-RU" sz="1400"/>
              <a:t>и продукту труда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50825" y="2492375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По средствам </a:t>
            </a:r>
          </a:p>
          <a:p>
            <a:pPr algn="ctr"/>
            <a:r>
              <a:rPr lang="ru-RU" sz="1400"/>
              <a:t>и способам труда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50825" y="3284538"/>
            <a:ext cx="18002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По условиям труда с </a:t>
            </a:r>
          </a:p>
          <a:p>
            <a:pPr algn="ctr"/>
            <a:r>
              <a:rPr lang="ru-RU" sz="1400"/>
              <a:t>различной степенью</a:t>
            </a:r>
          </a:p>
          <a:p>
            <a:pPr algn="ctr"/>
            <a:r>
              <a:rPr lang="ru-RU" sz="1400"/>
              <a:t> регламентации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051050" y="105251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051050" y="17732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2051050" y="26368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2051050" y="35004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2555875" y="333375"/>
            <a:ext cx="5832475" cy="3743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300"/>
              <a:t>Труд наемный и частичный; индивидуальный и коллективный; </a:t>
            </a:r>
          </a:p>
          <a:p>
            <a:r>
              <a:rPr lang="ru-RU" sz="1300"/>
              <a:t>по желанию, необходимости и принуждению; физический и</a:t>
            </a:r>
          </a:p>
          <a:p>
            <a:r>
              <a:rPr lang="ru-RU" sz="1300"/>
              <a:t> умственный; репродуктивный и творческий; разной степени</a:t>
            </a:r>
          </a:p>
          <a:p>
            <a:r>
              <a:rPr lang="ru-RU" sz="1300"/>
              <a:t> сложности. </a:t>
            </a:r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2555875" y="765175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3851275" y="404813"/>
            <a:ext cx="309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ВИДЫ ТРУДА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2555875" y="1628775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2700338" y="1700213"/>
            <a:ext cx="5543550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300"/>
              <a:t>Труд научный, инженерный, управленческий, производственный, предпринимательский, инновационный, промышленный, сельскохозяйственный, транспортный и коммуникационный.</a:t>
            </a: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555875" y="2420938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2555875" y="3213100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2700338" y="2492375"/>
            <a:ext cx="5688012" cy="6492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300"/>
              <a:t>Труд ручной (технически не вооруженный), механизированный и</a:t>
            </a:r>
          </a:p>
          <a:p>
            <a:r>
              <a:rPr lang="ru-RU" sz="1300"/>
              <a:t> автоматизированный (компьютеризированный), низко-, средне-</a:t>
            </a:r>
          </a:p>
          <a:p>
            <a:r>
              <a:rPr lang="ru-RU" sz="1300"/>
              <a:t> и высокотехнологичный; с различной степенью участия человека.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2700338" y="3284538"/>
            <a:ext cx="5616575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300"/>
              <a:t>Труд стационарный и передвижной; наземный и подземный; легкий, средней тяжести и тяжелый; привлекательный и непривлекательный; свободный и регламентированный.</a:t>
            </a:r>
          </a:p>
        </p:txBody>
      </p:sp>
    </p:spTree>
    <p:extLst>
      <p:ext uri="{BB962C8B-B14F-4D97-AF65-F5344CB8AC3E}">
        <p14:creationId xmlns:p14="http://schemas.microsoft.com/office/powerpoint/2010/main" val="4086004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100" i="1" smtClean="0">
                <a:solidFill>
                  <a:schemeClr val="accent2"/>
                </a:solidFill>
              </a:rPr>
              <a:t>Классификация состава населения по методологии МОТ</a:t>
            </a:r>
          </a:p>
        </p:txBody>
      </p:sp>
      <p:pic>
        <p:nvPicPr>
          <p:cNvPr id="12290" name="Picture 10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773238"/>
            <a:ext cx="6696075" cy="4752975"/>
          </a:xfrm>
        </p:spPr>
      </p:pic>
    </p:spTree>
    <p:extLst>
      <p:ext uri="{BB962C8B-B14F-4D97-AF65-F5344CB8AC3E}">
        <p14:creationId xmlns:p14="http://schemas.microsoft.com/office/powerpoint/2010/main" val="4050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 smtClean="0"/>
              <a:t>Влияние воспроизводства населения на формирование трудовых ресурсов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body" sz="half" idx="4294967295"/>
          </p:nvPr>
        </p:nvSpPr>
        <p:spPr>
          <a:xfrm>
            <a:off x="3887788" y="2205038"/>
            <a:ext cx="5256212" cy="19446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200" b="1" i="1" u="sng" smtClean="0">
                <a:solidFill>
                  <a:schemeClr val="accent2"/>
                </a:solidFill>
              </a:rPr>
              <a:t>Население-</a:t>
            </a:r>
            <a:r>
              <a:rPr lang="ru-RU" sz="2200" smtClean="0">
                <a:solidFill>
                  <a:schemeClr val="tx2"/>
                </a:solidFill>
              </a:rPr>
              <a:t> это совокупность людей, живущих на вполне определенной территории (в районе, городе, регионе, стране).</a:t>
            </a:r>
          </a:p>
          <a:p>
            <a:pPr>
              <a:buFont typeface="Wingdings" pitchFamily="2" charset="2"/>
              <a:buNone/>
            </a:pPr>
            <a:endParaRPr lang="ru-RU" sz="2200" smtClean="0">
              <a:solidFill>
                <a:schemeClr val="tx2"/>
              </a:solidFill>
            </a:endParaRPr>
          </a:p>
        </p:txBody>
      </p:sp>
      <p:sp>
        <p:nvSpPr>
          <p:cNvPr id="13315" name="Rectangle 7"/>
          <p:cNvSpPr>
            <a:spLocks noGrp="1"/>
          </p:cNvSpPr>
          <p:nvPr>
            <p:ph sz="quarter" idx="4294967295"/>
          </p:nvPr>
        </p:nvSpPr>
        <p:spPr>
          <a:xfrm>
            <a:off x="0" y="4724400"/>
            <a:ext cx="9144000" cy="1566863"/>
          </a:xfrm>
          <a:solidFill>
            <a:schemeClr val="bg2"/>
          </a:solidFill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ru-RU" sz="2100" i="1" smtClean="0">
                <a:solidFill>
                  <a:schemeClr val="accent2"/>
                </a:solidFill>
              </a:rPr>
              <a:t>Воспроизводство населения обусловлено демографической ситуацией, которая определяется структурой населения, характером его движения, видами, типами и режимом воспроизводства.</a:t>
            </a:r>
          </a:p>
        </p:txBody>
      </p:sp>
      <p:pic>
        <p:nvPicPr>
          <p:cNvPr id="13316" name="Picture 6" descr="multitu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700213"/>
            <a:ext cx="3311525" cy="2665412"/>
          </a:xfrm>
        </p:spPr>
      </p:pic>
    </p:spTree>
    <p:extLst>
      <p:ext uri="{BB962C8B-B14F-4D97-AF65-F5344CB8AC3E}">
        <p14:creationId xmlns:p14="http://schemas.microsoft.com/office/powerpoint/2010/main" val="356366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 smtClean="0"/>
              <a:t>Влияние воспроизводства населения на формирование трудовых ресурсов</a:t>
            </a:r>
          </a:p>
        </p:txBody>
      </p:sp>
      <p:sp>
        <p:nvSpPr>
          <p:cNvPr id="13315" name="Rectangle 7"/>
          <p:cNvSpPr>
            <a:spLocks noGrp="1"/>
          </p:cNvSpPr>
          <p:nvPr>
            <p:ph sz="quarter" idx="4294967295"/>
          </p:nvPr>
        </p:nvSpPr>
        <p:spPr>
          <a:xfrm>
            <a:off x="3995936" y="1916832"/>
            <a:ext cx="4824536" cy="4608512"/>
          </a:xfrm>
          <a:solidFill>
            <a:schemeClr val="bg2"/>
          </a:solidFill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 i="1" dirty="0" smtClean="0">
                <a:solidFill>
                  <a:schemeClr val="accent2"/>
                </a:solidFill>
              </a:rPr>
              <a:t>Воспроизводство населения обусловлено демографической ситуацией, которая определяется структурой населения, характером его движения, видами, типами и режимом воспроизводства.</a:t>
            </a:r>
          </a:p>
        </p:txBody>
      </p:sp>
      <p:pic>
        <p:nvPicPr>
          <p:cNvPr id="13316" name="Picture 6" descr="multitu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700213"/>
            <a:ext cx="3311525" cy="2665412"/>
          </a:xfrm>
        </p:spPr>
      </p:pic>
    </p:spTree>
    <p:extLst>
      <p:ext uri="{BB962C8B-B14F-4D97-AF65-F5344CB8AC3E}">
        <p14:creationId xmlns:p14="http://schemas.microsoft.com/office/powerpoint/2010/main" val="3783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Виды и типы воспроизводства</a:t>
            </a:r>
          </a:p>
        </p:txBody>
      </p:sp>
      <p:sp>
        <p:nvSpPr>
          <p:cNvPr id="14338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67544" y="1844824"/>
            <a:ext cx="7776864" cy="27368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dirty="0" smtClean="0">
                <a:solidFill>
                  <a:schemeClr val="accent2"/>
                </a:solidFill>
              </a:rPr>
              <a:t>Виды воспроизводства:</a:t>
            </a:r>
            <a:endParaRPr lang="ru-RU" sz="3600" dirty="0" smtClean="0">
              <a:solidFill>
                <a:schemeClr val="tx2"/>
              </a:solidFill>
            </a:endParaRPr>
          </a:p>
          <a:p>
            <a:pPr algn="ctr">
              <a:buFontTx/>
              <a:buChar char="o"/>
            </a:pPr>
            <a:r>
              <a:rPr lang="ru-RU" sz="3600" dirty="0" smtClean="0">
                <a:solidFill>
                  <a:schemeClr val="tx2"/>
                </a:solidFill>
              </a:rPr>
              <a:t>Естественное движение;</a:t>
            </a:r>
          </a:p>
          <a:p>
            <a:pPr algn="ctr">
              <a:buFontTx/>
              <a:buChar char="o"/>
            </a:pPr>
            <a:r>
              <a:rPr lang="ru-RU" sz="3600" dirty="0" smtClean="0">
                <a:solidFill>
                  <a:schemeClr val="tx2"/>
                </a:solidFill>
              </a:rPr>
              <a:t>Миграционное движение;</a:t>
            </a:r>
          </a:p>
          <a:p>
            <a:pPr algn="ctr">
              <a:buFontTx/>
              <a:buChar char="o"/>
            </a:pPr>
            <a:r>
              <a:rPr lang="ru-RU" sz="3600" dirty="0" smtClean="0">
                <a:solidFill>
                  <a:schemeClr val="tx2"/>
                </a:solidFill>
              </a:rPr>
              <a:t>Социальное движение.</a:t>
            </a:r>
          </a:p>
          <a:p>
            <a:pPr algn="ctr">
              <a:buFontTx/>
              <a:buChar char="o"/>
            </a:pPr>
            <a:endParaRPr lang="ru-RU" sz="3600" dirty="0" smtClean="0">
              <a:solidFill>
                <a:schemeClr val="tx2"/>
              </a:solidFill>
            </a:endParaRPr>
          </a:p>
        </p:txBody>
      </p:sp>
      <p:sp>
        <p:nvSpPr>
          <p:cNvPr id="14339" name="Rectangle 6"/>
          <p:cNvSpPr>
            <a:spLocks noGrp="1"/>
          </p:cNvSpPr>
          <p:nvPr>
            <p:ph sz="quarter" idx="4294967295"/>
          </p:nvPr>
        </p:nvSpPr>
        <p:spPr>
          <a:xfrm>
            <a:off x="0" y="5157788"/>
            <a:ext cx="9144000" cy="889000"/>
          </a:xfrm>
          <a:solidFill>
            <a:schemeClr val="bg2"/>
          </a:solidFill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200" i="1" smtClean="0">
                <a:solidFill>
                  <a:schemeClr val="tx2"/>
                </a:solidFill>
              </a:rPr>
              <a:t>Воспроизводство населения осуществляется в 3 режимах – расширенном, простом и суженном.</a:t>
            </a:r>
          </a:p>
        </p:txBody>
      </p:sp>
    </p:spTree>
    <p:extLst>
      <p:ext uri="{BB962C8B-B14F-4D97-AF65-F5344CB8AC3E}">
        <p14:creationId xmlns:p14="http://schemas.microsoft.com/office/powerpoint/2010/main" val="38774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Виды и типы воспроизводства</a:t>
            </a:r>
          </a:p>
        </p:txBody>
      </p:sp>
      <p:sp>
        <p:nvSpPr>
          <p:cNvPr id="14339" name="Rectangle 6"/>
          <p:cNvSpPr>
            <a:spLocks noGrp="1"/>
          </p:cNvSpPr>
          <p:nvPr>
            <p:ph sz="quarter" idx="4294967295"/>
          </p:nvPr>
        </p:nvSpPr>
        <p:spPr>
          <a:xfrm>
            <a:off x="0" y="5157788"/>
            <a:ext cx="9144000" cy="889000"/>
          </a:xfrm>
          <a:solidFill>
            <a:schemeClr val="bg2"/>
          </a:solidFill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200" i="1" smtClean="0">
                <a:solidFill>
                  <a:schemeClr val="tx2"/>
                </a:solidFill>
              </a:rPr>
              <a:t>Воспроизводство населения осуществляется в 3 режимах – расширенном, простом и суженном.</a:t>
            </a:r>
          </a:p>
        </p:txBody>
      </p:sp>
      <p:sp>
        <p:nvSpPr>
          <p:cNvPr id="14340" name="Rectangle 5"/>
          <p:cNvSpPr>
            <a:spLocks noGrp="1"/>
          </p:cNvSpPr>
          <p:nvPr>
            <p:ph type="body" sz="half" idx="4294967295"/>
          </p:nvPr>
        </p:nvSpPr>
        <p:spPr>
          <a:xfrm>
            <a:off x="1331640" y="1844824"/>
            <a:ext cx="6120680" cy="3024188"/>
          </a:xfrm>
        </p:spPr>
        <p:txBody>
          <a:bodyPr/>
          <a:lstStyle/>
          <a:p>
            <a:pPr marL="476250" indent="-476250" algn="ctr">
              <a:buFont typeface="Wingdings" pitchFamily="2" charset="2"/>
              <a:buNone/>
            </a:pPr>
            <a:r>
              <a:rPr lang="ru-RU" sz="3200" dirty="0" smtClean="0">
                <a:solidFill>
                  <a:schemeClr val="accent2"/>
                </a:solidFill>
              </a:rPr>
              <a:t>Типы воспроизводства:</a:t>
            </a:r>
          </a:p>
          <a:p>
            <a:pPr marL="476250" indent="-476250" algn="ctr">
              <a:buFont typeface="Wingdings" pitchFamily="2" charset="2"/>
              <a:buNone/>
            </a:pPr>
            <a:endParaRPr lang="ru-RU" sz="3200" dirty="0" smtClean="0">
              <a:solidFill>
                <a:schemeClr val="accent2"/>
              </a:solidFill>
            </a:endParaRPr>
          </a:p>
          <a:p>
            <a:pPr marL="476250" indent="-476250" algn="ctr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2"/>
                </a:solidFill>
              </a:rPr>
              <a:t>Экстенсивный тип;</a:t>
            </a:r>
          </a:p>
          <a:p>
            <a:pPr marL="476250" indent="-476250" algn="ctr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2"/>
                </a:solidFill>
              </a:rPr>
              <a:t>Интенсивный тип.</a:t>
            </a:r>
          </a:p>
        </p:txBody>
      </p:sp>
    </p:spTree>
    <p:extLst>
      <p:ext uri="{BB962C8B-B14F-4D97-AF65-F5344CB8AC3E}">
        <p14:creationId xmlns:p14="http://schemas.microsoft.com/office/powerpoint/2010/main" val="354397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Заголовок 1"/>
          <p:cNvSpPr>
            <a:spLocks noGrp="1"/>
          </p:cNvSpPr>
          <p:nvPr>
            <p:ph type="ctrTitle"/>
          </p:nvPr>
        </p:nvSpPr>
        <p:spPr>
          <a:xfrm>
            <a:off x="2484438" y="404813"/>
            <a:ext cx="6477000" cy="1368425"/>
          </a:xfrm>
        </p:spPr>
        <p:txBody>
          <a:bodyPr/>
          <a:lstStyle/>
          <a:p>
            <a:pPr algn="r" eaLnBrk="1" hangingPunct="1"/>
            <a:r>
              <a:rPr lang="ru-RU" sz="4000" cap="none" smtClean="0">
                <a:latin typeface="Calibri" pitchFamily="34" charset="0"/>
              </a:rPr>
              <a:t>УСЛОВИЯ ТРУДА И ИХ ФОРМИРОВАНИЕ</a:t>
            </a:r>
          </a:p>
        </p:txBody>
      </p:sp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lnSpcReduction="10000"/>
          </a:bodyPr>
          <a:lstStyle/>
          <a:p>
            <a:pPr algn="r" eaLnBrk="1" hangingPunct="1"/>
            <a:r>
              <a:rPr lang="ru-RU" sz="1400" smtClean="0"/>
              <a:t>      </a:t>
            </a:r>
            <a:r>
              <a:rPr lang="ru-RU" sz="1300" smtClean="0"/>
              <a:t>Условия труда представляют собой совокупность элементов производственного процесса, окружающей (производственной) среды, внешнего оформления рабочего места и отношения работника к выполняемой работе.</a:t>
            </a:r>
          </a:p>
        </p:txBody>
      </p:sp>
      <p:pic>
        <p:nvPicPr>
          <p:cNvPr id="7171" name="Picture 5" descr="grupa-ni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475"/>
            <a:ext cx="91440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52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z="1800" i="1" smtClean="0">
                <a:solidFill>
                  <a:srgbClr val="663300"/>
                </a:solidFill>
              </a:rPr>
              <a:t>Условия труда</a:t>
            </a:r>
            <a:r>
              <a:rPr lang="ru-RU" sz="1800" smtClean="0">
                <a:solidFill>
                  <a:srgbClr val="663300"/>
                </a:solidFill>
              </a:rPr>
              <a:t> как объективное общественное явление формируются под воздействием совокупности взаимосвязанных факторов - </a:t>
            </a:r>
            <a:r>
              <a:rPr lang="ru-RU" sz="1800" i="1" u="sng" smtClean="0">
                <a:solidFill>
                  <a:srgbClr val="663300"/>
                </a:solidFill>
              </a:rPr>
              <a:t>социально-экономических</a:t>
            </a:r>
            <a:r>
              <a:rPr lang="ru-RU" sz="1800" i="1" smtClean="0">
                <a:solidFill>
                  <a:srgbClr val="663300"/>
                </a:solidFill>
              </a:rPr>
              <a:t>,</a:t>
            </a:r>
            <a:r>
              <a:rPr lang="ru-RU" sz="1800" i="1" u="sng" smtClean="0">
                <a:solidFill>
                  <a:srgbClr val="663300"/>
                </a:solidFill>
              </a:rPr>
              <a:t>технико-организационных</a:t>
            </a:r>
            <a:r>
              <a:rPr lang="ru-RU" sz="1800" i="1" smtClean="0">
                <a:solidFill>
                  <a:srgbClr val="663300"/>
                </a:solidFill>
              </a:rPr>
              <a:t> и </a:t>
            </a:r>
            <a:r>
              <a:rPr lang="ru-RU" sz="1800" i="1" u="sng" smtClean="0">
                <a:solidFill>
                  <a:srgbClr val="663300"/>
                </a:solidFill>
              </a:rPr>
              <a:t>естественно природных</a:t>
            </a:r>
            <a:r>
              <a:rPr lang="ru-RU" sz="1800" i="1" smtClean="0">
                <a:solidFill>
                  <a:srgbClr val="663300"/>
                </a:solidFill>
              </a:rPr>
              <a:t>.</a:t>
            </a:r>
            <a:r>
              <a:rPr lang="ru-RU" sz="1800" smtClean="0"/>
              <a:t> </a:t>
            </a:r>
          </a:p>
        </p:txBody>
      </p:sp>
      <p:sp>
        <p:nvSpPr>
          <p:cNvPr id="9218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1844675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400" dirty="0" smtClean="0">
                <a:solidFill>
                  <a:schemeClr val="tx2"/>
                </a:solidFill>
              </a:rPr>
              <a:t>К </a:t>
            </a:r>
            <a:r>
              <a:rPr lang="ru-RU" sz="4400" i="1" u="sng" dirty="0" smtClean="0">
                <a:solidFill>
                  <a:schemeClr val="accent2"/>
                </a:solidFill>
              </a:rPr>
              <a:t>социально-экономическим</a:t>
            </a:r>
            <a:r>
              <a:rPr lang="ru-RU" sz="4400" u="sng" dirty="0" smtClean="0">
                <a:solidFill>
                  <a:schemeClr val="accent2"/>
                </a:solidFill>
              </a:rPr>
              <a:t> </a:t>
            </a:r>
            <a:r>
              <a:rPr lang="ru-RU" sz="4400" dirty="0" smtClean="0">
                <a:solidFill>
                  <a:schemeClr val="tx2"/>
                </a:solidFill>
              </a:rPr>
              <a:t>относятся социально-политические, экономические, </a:t>
            </a:r>
            <a:r>
              <a:rPr lang="ru-RU" sz="4400" dirty="0" err="1" smtClean="0">
                <a:solidFill>
                  <a:schemeClr val="tx2"/>
                </a:solidFill>
              </a:rPr>
              <a:t>нормативно-правовые,социально-психологические</a:t>
            </a:r>
            <a:r>
              <a:rPr lang="ru-RU" sz="4400" dirty="0" smtClean="0">
                <a:solidFill>
                  <a:schemeClr val="tx2"/>
                </a:solidFill>
              </a:rPr>
              <a:t> факторы;</a:t>
            </a:r>
          </a:p>
          <a:p>
            <a:pPr eaLnBrk="1" hangingPunct="1">
              <a:buNone/>
            </a:pPr>
            <a:endParaRPr lang="ru-RU" sz="4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57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z="1800" i="1" smtClean="0">
                <a:solidFill>
                  <a:srgbClr val="663300"/>
                </a:solidFill>
              </a:rPr>
              <a:t>Условия труда</a:t>
            </a:r>
            <a:r>
              <a:rPr lang="ru-RU" sz="1800" smtClean="0">
                <a:solidFill>
                  <a:srgbClr val="663300"/>
                </a:solidFill>
              </a:rPr>
              <a:t> как объективное общественное явление формируются под воздействием совокупности взаимосвязанных факторов - </a:t>
            </a:r>
            <a:r>
              <a:rPr lang="ru-RU" sz="1800" i="1" u="sng" smtClean="0">
                <a:solidFill>
                  <a:srgbClr val="663300"/>
                </a:solidFill>
              </a:rPr>
              <a:t>социально-экономических</a:t>
            </a:r>
            <a:r>
              <a:rPr lang="ru-RU" sz="1800" i="1" smtClean="0">
                <a:solidFill>
                  <a:srgbClr val="663300"/>
                </a:solidFill>
              </a:rPr>
              <a:t>,</a:t>
            </a:r>
            <a:r>
              <a:rPr lang="ru-RU" sz="1800" i="1" u="sng" smtClean="0">
                <a:solidFill>
                  <a:srgbClr val="663300"/>
                </a:solidFill>
              </a:rPr>
              <a:t>технико-организационных</a:t>
            </a:r>
            <a:r>
              <a:rPr lang="ru-RU" sz="1800" i="1" smtClean="0">
                <a:solidFill>
                  <a:srgbClr val="663300"/>
                </a:solidFill>
              </a:rPr>
              <a:t> и </a:t>
            </a:r>
            <a:r>
              <a:rPr lang="ru-RU" sz="1800" i="1" u="sng" smtClean="0">
                <a:solidFill>
                  <a:srgbClr val="663300"/>
                </a:solidFill>
              </a:rPr>
              <a:t>естественно природных</a:t>
            </a:r>
            <a:r>
              <a:rPr lang="ru-RU" sz="1800" i="1" smtClean="0">
                <a:solidFill>
                  <a:srgbClr val="663300"/>
                </a:solidFill>
              </a:rPr>
              <a:t>.</a:t>
            </a:r>
            <a:r>
              <a:rPr lang="ru-RU" sz="1800" smtClean="0"/>
              <a:t> </a:t>
            </a:r>
          </a:p>
        </p:txBody>
      </p:sp>
      <p:sp>
        <p:nvSpPr>
          <p:cNvPr id="9218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18446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4400" i="1" u="sng" dirty="0" smtClean="0">
                <a:solidFill>
                  <a:schemeClr val="accent2"/>
                </a:solidFill>
              </a:rPr>
              <a:t>Технико-организационные</a:t>
            </a:r>
            <a:r>
              <a:rPr lang="ru-RU" sz="4400" u="sng" dirty="0" smtClean="0">
                <a:solidFill>
                  <a:schemeClr val="accent2"/>
                </a:solidFill>
              </a:rPr>
              <a:t> </a:t>
            </a:r>
            <a:r>
              <a:rPr lang="ru-RU" sz="4400" dirty="0" smtClean="0">
                <a:solidFill>
                  <a:schemeClr val="tx2"/>
                </a:solidFill>
              </a:rPr>
              <a:t>факторы- это средства труда, предметы труда, технологические процессы, организация производства и труда, способы транспортировки сырья;</a:t>
            </a:r>
          </a:p>
        </p:txBody>
      </p:sp>
    </p:spTree>
    <p:extLst>
      <p:ext uri="{BB962C8B-B14F-4D97-AF65-F5344CB8AC3E}">
        <p14:creationId xmlns:p14="http://schemas.microsoft.com/office/powerpoint/2010/main" val="36455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z="1800" i="1" smtClean="0">
                <a:solidFill>
                  <a:srgbClr val="663300"/>
                </a:solidFill>
              </a:rPr>
              <a:t>Условия труда</a:t>
            </a:r>
            <a:r>
              <a:rPr lang="ru-RU" sz="1800" smtClean="0">
                <a:solidFill>
                  <a:srgbClr val="663300"/>
                </a:solidFill>
              </a:rPr>
              <a:t> как объективное общественное явление формируются под воздействием совокупности взаимосвязанных факторов - </a:t>
            </a:r>
            <a:r>
              <a:rPr lang="ru-RU" sz="1800" i="1" u="sng" smtClean="0">
                <a:solidFill>
                  <a:srgbClr val="663300"/>
                </a:solidFill>
              </a:rPr>
              <a:t>социально-экономических</a:t>
            </a:r>
            <a:r>
              <a:rPr lang="ru-RU" sz="1800" i="1" smtClean="0">
                <a:solidFill>
                  <a:srgbClr val="663300"/>
                </a:solidFill>
              </a:rPr>
              <a:t>,</a:t>
            </a:r>
            <a:r>
              <a:rPr lang="ru-RU" sz="1800" i="1" u="sng" smtClean="0">
                <a:solidFill>
                  <a:srgbClr val="663300"/>
                </a:solidFill>
              </a:rPr>
              <a:t>технико-организационных</a:t>
            </a:r>
            <a:r>
              <a:rPr lang="ru-RU" sz="1800" i="1" smtClean="0">
                <a:solidFill>
                  <a:srgbClr val="663300"/>
                </a:solidFill>
              </a:rPr>
              <a:t> и </a:t>
            </a:r>
            <a:r>
              <a:rPr lang="ru-RU" sz="1800" i="1" u="sng" smtClean="0">
                <a:solidFill>
                  <a:srgbClr val="663300"/>
                </a:solidFill>
              </a:rPr>
              <a:t>естественно природных</a:t>
            </a:r>
            <a:r>
              <a:rPr lang="ru-RU" sz="1800" i="1" smtClean="0">
                <a:solidFill>
                  <a:srgbClr val="663300"/>
                </a:solidFill>
              </a:rPr>
              <a:t>.</a:t>
            </a:r>
            <a:r>
              <a:rPr lang="ru-RU" sz="1800" smtClean="0"/>
              <a:t> </a:t>
            </a:r>
          </a:p>
        </p:txBody>
      </p:sp>
      <p:sp>
        <p:nvSpPr>
          <p:cNvPr id="9218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1844675"/>
            <a:ext cx="8153400" cy="4495800"/>
          </a:xfrm>
        </p:spPr>
        <p:txBody>
          <a:bodyPr/>
          <a:lstStyle/>
          <a:p>
            <a:pPr eaLnBrk="1" hangingPunct="1"/>
            <a:r>
              <a:rPr lang="ru-RU" sz="4800" dirty="0" smtClean="0">
                <a:solidFill>
                  <a:schemeClr val="tx2"/>
                </a:solidFill>
              </a:rPr>
              <a:t>К </a:t>
            </a:r>
            <a:r>
              <a:rPr lang="ru-RU" sz="4800" i="1" u="sng" dirty="0" smtClean="0">
                <a:solidFill>
                  <a:schemeClr val="accent2"/>
                </a:solidFill>
              </a:rPr>
              <a:t>естественно-природным</a:t>
            </a:r>
            <a:r>
              <a:rPr lang="ru-RU" sz="4800" dirty="0" smtClean="0">
                <a:solidFill>
                  <a:schemeClr val="tx2"/>
                </a:solidFill>
              </a:rPr>
              <a:t> относятся географические, климатические, биологические факторы.</a:t>
            </a:r>
          </a:p>
          <a:p>
            <a:pPr eaLnBrk="1" hangingPunct="1"/>
            <a:endParaRPr lang="ru-RU" sz="4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7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/>
          </p:cNvSpPr>
          <p:nvPr>
            <p:ph type="title" idx="4294967295"/>
          </p:nvPr>
        </p:nvSpPr>
        <p:spPr>
          <a:xfrm>
            <a:off x="611188" y="260350"/>
            <a:ext cx="8153400" cy="990600"/>
          </a:xfrm>
        </p:spPr>
        <p:txBody>
          <a:bodyPr/>
          <a:lstStyle/>
          <a:p>
            <a:pPr eaLnBrk="1" hangingPunct="1"/>
            <a:r>
              <a:rPr lang="ru-RU" sz="3600" smtClean="0"/>
              <a:t>Воспроизводство трудовых ресурсов</a:t>
            </a:r>
          </a:p>
        </p:txBody>
      </p:sp>
      <p:sp>
        <p:nvSpPr>
          <p:cNvPr id="10242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11188" y="1600200"/>
            <a:ext cx="8154987" cy="34131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ru-RU" sz="3200" b="1" i="1" u="sng" dirty="0" smtClean="0">
                <a:solidFill>
                  <a:schemeClr val="tx2"/>
                </a:solidFill>
              </a:rPr>
              <a:t>Фаза формирования трудовых ресурсов</a:t>
            </a:r>
            <a:r>
              <a:rPr lang="ru-RU" sz="3200" dirty="0" smtClean="0"/>
              <a:t> включает естественное воспроизводство населения (носителей рабочей силы); приобретение самой способности к труду посредством системы общего, специального и высшего образования, профессиональной подготовки; восстановление и развитие способностей к труду.</a:t>
            </a:r>
          </a:p>
        </p:txBody>
      </p:sp>
    </p:spTree>
    <p:extLst>
      <p:ext uri="{BB962C8B-B14F-4D97-AF65-F5344CB8AC3E}">
        <p14:creationId xmlns:p14="http://schemas.microsoft.com/office/powerpoint/2010/main" val="150921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/>
          </p:cNvSpPr>
          <p:nvPr>
            <p:ph type="title" idx="4294967295"/>
          </p:nvPr>
        </p:nvSpPr>
        <p:spPr>
          <a:xfrm>
            <a:off x="611188" y="260350"/>
            <a:ext cx="8153400" cy="990600"/>
          </a:xfrm>
        </p:spPr>
        <p:txBody>
          <a:bodyPr/>
          <a:lstStyle/>
          <a:p>
            <a:pPr eaLnBrk="1" hangingPunct="1"/>
            <a:r>
              <a:rPr lang="ru-RU" sz="3600" smtClean="0"/>
              <a:t>Воспроизводство трудовых ресурсов</a:t>
            </a:r>
          </a:p>
        </p:txBody>
      </p:sp>
      <p:sp>
        <p:nvSpPr>
          <p:cNvPr id="10242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11188" y="1600200"/>
            <a:ext cx="8154987" cy="34131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ru-RU" sz="3200" b="1" i="1" u="sng" dirty="0" smtClean="0">
                <a:solidFill>
                  <a:schemeClr val="tx2"/>
                </a:solidFill>
              </a:rPr>
              <a:t>Фаза распределения трудовых ресурсов</a:t>
            </a:r>
            <a:r>
              <a:rPr lang="ru-RU" sz="3200" dirty="0" smtClean="0"/>
              <a:t> включает распределение и перераспределение совокупной рабочей силы по сферам приложения труда, видам занятости, отраслям народного хозяйства и регионам в соответствии со спросом и предложением региональных и внутренних рынков труда.</a:t>
            </a:r>
          </a:p>
        </p:txBody>
      </p:sp>
    </p:spTree>
    <p:extLst>
      <p:ext uri="{BB962C8B-B14F-4D97-AF65-F5344CB8AC3E}">
        <p14:creationId xmlns:p14="http://schemas.microsoft.com/office/powerpoint/2010/main" val="25660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/>
          </p:cNvSpPr>
          <p:nvPr>
            <p:ph type="title" idx="4294967295"/>
          </p:nvPr>
        </p:nvSpPr>
        <p:spPr>
          <a:xfrm>
            <a:off x="611188" y="260350"/>
            <a:ext cx="8153400" cy="990600"/>
          </a:xfrm>
        </p:spPr>
        <p:txBody>
          <a:bodyPr/>
          <a:lstStyle/>
          <a:p>
            <a:pPr eaLnBrk="1" hangingPunct="1"/>
            <a:r>
              <a:rPr lang="ru-RU" sz="3600" smtClean="0"/>
              <a:t>Воспроизводство трудовых ресурсов</a:t>
            </a:r>
          </a:p>
        </p:txBody>
      </p:sp>
      <p:sp>
        <p:nvSpPr>
          <p:cNvPr id="10242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11188" y="1600200"/>
            <a:ext cx="8154987" cy="3413125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ru-RU" sz="3600" b="1" i="1" u="sng" dirty="0" smtClean="0">
                <a:solidFill>
                  <a:schemeClr val="tx2"/>
                </a:solidFill>
              </a:rPr>
              <a:t>Фаза использования трудовых ресурсов</a:t>
            </a:r>
            <a:r>
              <a:rPr lang="ru-RU" sz="3600" dirty="0" smtClean="0"/>
              <a:t> включает трудовую деятельность, в процессе которой непосредственно реализуется рабочая сила как совокупность интеллектуальных и физических способностей к труду.</a:t>
            </a:r>
          </a:p>
        </p:txBody>
      </p:sp>
    </p:spTree>
    <p:extLst>
      <p:ext uri="{BB962C8B-B14F-4D97-AF65-F5344CB8AC3E}">
        <p14:creationId xmlns:p14="http://schemas.microsoft.com/office/powerpoint/2010/main" val="267912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/>
          </p:cNvSpPr>
          <p:nvPr>
            <p:ph type="title" idx="4294967295"/>
          </p:nvPr>
        </p:nvSpPr>
        <p:spPr>
          <a:xfrm>
            <a:off x="611188" y="260350"/>
            <a:ext cx="8153400" cy="990600"/>
          </a:xfrm>
        </p:spPr>
        <p:txBody>
          <a:bodyPr/>
          <a:lstStyle/>
          <a:p>
            <a:pPr eaLnBrk="1" hangingPunct="1"/>
            <a:r>
              <a:rPr lang="ru-RU" sz="3600" smtClean="0"/>
              <a:t>Воспроизводство трудовых ресурсов</a:t>
            </a:r>
          </a:p>
        </p:txBody>
      </p:sp>
      <p:sp>
        <p:nvSpPr>
          <p:cNvPr id="10243" name="Rectangle 4"/>
          <p:cNvSpPr>
            <a:spLocks noGrp="1"/>
          </p:cNvSpPr>
          <p:nvPr>
            <p:ph sz="half" idx="4294967295"/>
          </p:nvPr>
        </p:nvSpPr>
        <p:spPr>
          <a:xfrm>
            <a:off x="467544" y="1916832"/>
            <a:ext cx="8280920" cy="4536504"/>
          </a:xfrm>
          <a:solidFill>
            <a:schemeClr val="accent1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400" i="1" dirty="0" smtClean="0">
                <a:solidFill>
                  <a:schemeClr val="bg2"/>
                </a:solidFill>
              </a:rPr>
              <a:t>Процесс воспроизводства трудовых ресурсов является постоянным и непрерывным и обусловлен воспроизводством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306963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524</Words>
  <Application>Microsoft Office PowerPoint</Application>
  <PresentationFormat>Экран (4:3)</PresentationFormat>
  <Paragraphs>63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Классификация видов труда по группам признаков</vt:lpstr>
      <vt:lpstr>УСЛОВИЯ ТРУДА И ИХ ФОРМИРОВАНИЕ</vt:lpstr>
      <vt:lpstr>Условия труда как объективное общественное явление формируются под воздействием совокупности взаимосвязанных факторов - социально-экономических,технико-организационных и естественно природных. </vt:lpstr>
      <vt:lpstr>Условия труда как объективное общественное явление формируются под воздействием совокупности взаимосвязанных факторов - социально-экономических,технико-организационных и естественно природных. </vt:lpstr>
      <vt:lpstr>Условия труда как объективное общественное явление формируются под воздействием совокупности взаимосвязанных факторов - социально-экономических,технико-организационных и естественно природных. </vt:lpstr>
      <vt:lpstr>Воспроизводство трудовых ресурсов</vt:lpstr>
      <vt:lpstr>Воспроизводство трудовых ресурсов</vt:lpstr>
      <vt:lpstr>Воспроизводство трудовых ресурсов</vt:lpstr>
      <vt:lpstr>Воспроизводство трудовых ресурсов</vt:lpstr>
      <vt:lpstr>Классификация состава населения по методологии МОТ</vt:lpstr>
      <vt:lpstr>Влияние воспроизводства населения на формирование трудовых ресурсов</vt:lpstr>
      <vt:lpstr>Влияние воспроизводства населения на формирование трудовых ресурсов</vt:lpstr>
      <vt:lpstr>Виды и типы воспроизводства</vt:lpstr>
      <vt:lpstr>Виды и типы воспроизводства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видов труда по группам признаков</dc:title>
  <dc:creator>user</dc:creator>
  <cp:lastModifiedBy>user</cp:lastModifiedBy>
  <cp:revision>1</cp:revision>
  <dcterms:created xsi:type="dcterms:W3CDTF">2016-09-21T07:53:15Z</dcterms:created>
  <dcterms:modified xsi:type="dcterms:W3CDTF">2016-10-12T14:34:26Z</dcterms:modified>
</cp:coreProperties>
</file>