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89A64-9523-48F3-BC3D-2840FFDCFB39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4CA66-5E0F-44E1-8BCF-CD8364C97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2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F1B09F-D153-477B-B4EC-A9D5B1A211B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xfrm>
            <a:off x="0" y="4149725"/>
            <a:ext cx="91440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000" i="1" smtClean="0">
                <a:solidFill>
                  <a:schemeClr val="accent2"/>
                </a:solidFill>
                <a:effectLst/>
                <a:latin typeface="Times New Roman" pitchFamily="18" charset="0"/>
              </a:rPr>
              <a:t>Классификация видов труда по группам признаков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2017713" cy="517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i="1"/>
              <a:t>Классификационные признаки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50825" y="908050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характеру </a:t>
            </a:r>
          </a:p>
          <a:p>
            <a:pPr algn="ctr"/>
            <a:r>
              <a:rPr lang="ru-RU" sz="1400"/>
              <a:t>и содержанию труда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50825" y="1700213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предмету </a:t>
            </a:r>
          </a:p>
          <a:p>
            <a:pPr algn="ctr"/>
            <a:r>
              <a:rPr lang="ru-RU" sz="1400"/>
              <a:t>и продукту труда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50825" y="2492375"/>
            <a:ext cx="18002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средствам </a:t>
            </a:r>
          </a:p>
          <a:p>
            <a:pPr algn="ctr"/>
            <a:r>
              <a:rPr lang="ru-RU" sz="1400"/>
              <a:t>и способам труда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0825" y="3284538"/>
            <a:ext cx="18002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По условиям труда с </a:t>
            </a:r>
          </a:p>
          <a:p>
            <a:pPr algn="ctr"/>
            <a:r>
              <a:rPr lang="ru-RU" sz="1400"/>
              <a:t>различной степенью</a:t>
            </a:r>
          </a:p>
          <a:p>
            <a:pPr algn="ctr"/>
            <a:r>
              <a:rPr lang="ru-RU" sz="1400"/>
              <a:t> регламентации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51050" y="10525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051050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2051050" y="26368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051050" y="35004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555875" y="333375"/>
            <a:ext cx="5832475" cy="374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300"/>
              <a:t>Труд наемный и частичный; индивидуальный и коллективный; </a:t>
            </a:r>
          </a:p>
          <a:p>
            <a:r>
              <a:rPr lang="ru-RU" sz="1300"/>
              <a:t>по желанию, необходимости и принуждению; физический и</a:t>
            </a:r>
          </a:p>
          <a:p>
            <a:r>
              <a:rPr lang="ru-RU" sz="1300"/>
              <a:t> умственный; репродуктивный и творческий; разной степени</a:t>
            </a:r>
          </a:p>
          <a:p>
            <a:r>
              <a:rPr lang="ru-RU" sz="1300"/>
              <a:t> сложности. </a:t>
            </a:r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  <a:p>
            <a:endParaRPr lang="ru-RU" sz="1400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2555875" y="765175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851275" y="404813"/>
            <a:ext cx="309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ВИДЫ ТРУДА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555875" y="1628775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700338" y="1700213"/>
            <a:ext cx="554355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/>
              <a:t>Труд научный, инженерный, управленческий, производственный, предпринимательский, инновационный, промышленный, сельскохозяйственный, транспортный и коммуникационный.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555875" y="2420938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2555875" y="3213100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2700338" y="2492375"/>
            <a:ext cx="5688012" cy="6492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300"/>
              <a:t>Труд ручной (технически не вооруженный), механизированный и</a:t>
            </a:r>
          </a:p>
          <a:p>
            <a:r>
              <a:rPr lang="ru-RU" sz="1300"/>
              <a:t> автоматизированный (компьютеризированный), низко-, средне-</a:t>
            </a:r>
          </a:p>
          <a:p>
            <a:r>
              <a:rPr lang="ru-RU" sz="1300"/>
              <a:t> и высокотехнологичный; с различной степенью участия человека.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2700338" y="3284538"/>
            <a:ext cx="5616575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/>
              <a:t>Труд стационарный и передвижной; наземный и подземный; легкий, средней тяжести и тяжелый; привлекательный и непривлекательный; свободный и регламентированный.</a:t>
            </a:r>
          </a:p>
        </p:txBody>
      </p:sp>
    </p:spTree>
    <p:extLst>
      <p:ext uri="{BB962C8B-B14F-4D97-AF65-F5344CB8AC3E}">
        <p14:creationId xmlns:p14="http://schemas.microsoft.com/office/powerpoint/2010/main" val="69003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Заголовок 1"/>
          <p:cNvSpPr>
            <a:spLocks noGrp="1"/>
          </p:cNvSpPr>
          <p:nvPr>
            <p:ph type="ctrTitle"/>
          </p:nvPr>
        </p:nvSpPr>
        <p:spPr>
          <a:xfrm>
            <a:off x="2484438" y="404813"/>
            <a:ext cx="6477000" cy="1368425"/>
          </a:xfrm>
        </p:spPr>
        <p:txBody>
          <a:bodyPr/>
          <a:lstStyle/>
          <a:p>
            <a:pPr algn="r" eaLnBrk="1" hangingPunct="1"/>
            <a:r>
              <a:rPr lang="ru-RU" sz="4000" cap="none" smtClean="0">
                <a:latin typeface="Calibri" pitchFamily="34" charset="0"/>
              </a:rPr>
              <a:t>УСЛОВИЯ ТРУДА И ИХ ФОРМИРОВАНИЕ</a:t>
            </a:r>
          </a:p>
        </p:txBody>
      </p:sp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lnSpcReduction="10000"/>
          </a:bodyPr>
          <a:lstStyle/>
          <a:p>
            <a:pPr algn="r" eaLnBrk="1" hangingPunct="1"/>
            <a:r>
              <a:rPr lang="ru-RU" sz="1400" smtClean="0"/>
              <a:t>      </a:t>
            </a:r>
            <a:r>
              <a:rPr lang="ru-RU" sz="1300" smtClean="0"/>
              <a:t>Условия труда представляют собой совокупность элементов производственного процесса, окружающей (производственной) среды, внешнего оформления рабочего места и отношения работника к выполняемой работе.</a:t>
            </a:r>
          </a:p>
        </p:txBody>
      </p:sp>
      <p:pic>
        <p:nvPicPr>
          <p:cNvPr id="7171" name="Picture 5" descr="grupa-ni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475"/>
            <a:ext cx="91440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9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663300"/>
                </a:solidFill>
              </a:rPr>
              <a:t>Условия труда</a:t>
            </a:r>
            <a:r>
              <a:rPr lang="ru-RU" sz="1800" smtClean="0">
                <a:solidFill>
                  <a:srgbClr val="663300"/>
                </a:solidFill>
              </a:rPr>
              <a:t> как объективное общественное явление формируются под воздействием совокупности взаимосвязанных факторов - </a:t>
            </a:r>
            <a:r>
              <a:rPr lang="ru-RU" sz="1800" i="1" u="sng" smtClean="0">
                <a:solidFill>
                  <a:srgbClr val="663300"/>
                </a:solidFill>
              </a:rPr>
              <a:t>социально-экономических</a:t>
            </a:r>
            <a:r>
              <a:rPr lang="ru-RU" sz="1800" i="1" smtClean="0">
                <a:solidFill>
                  <a:srgbClr val="663300"/>
                </a:solidFill>
              </a:rPr>
              <a:t>,</a:t>
            </a:r>
            <a:r>
              <a:rPr lang="ru-RU" sz="1800" i="1" u="sng" smtClean="0">
                <a:solidFill>
                  <a:srgbClr val="663300"/>
                </a:solidFill>
              </a:rPr>
              <a:t>технико-организационных</a:t>
            </a:r>
            <a:r>
              <a:rPr lang="ru-RU" sz="1800" i="1" smtClean="0">
                <a:solidFill>
                  <a:srgbClr val="663300"/>
                </a:solidFill>
              </a:rPr>
              <a:t> и </a:t>
            </a:r>
            <a:r>
              <a:rPr lang="ru-RU" sz="1800" i="1" u="sng" smtClean="0">
                <a:solidFill>
                  <a:srgbClr val="663300"/>
                </a:solidFill>
              </a:rPr>
              <a:t>естественно природных</a:t>
            </a:r>
            <a:r>
              <a:rPr lang="ru-RU" sz="1800" i="1" smtClean="0">
                <a:solidFill>
                  <a:srgbClr val="663300"/>
                </a:solidFill>
              </a:rPr>
              <a:t>.</a:t>
            </a:r>
            <a:r>
              <a:rPr lang="ru-RU" sz="1800" smtClean="0"/>
              <a:t> </a:t>
            </a:r>
          </a:p>
        </p:txBody>
      </p:sp>
      <p:sp>
        <p:nvSpPr>
          <p:cNvPr id="921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8446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4400" dirty="0" smtClean="0">
                <a:solidFill>
                  <a:schemeClr val="tx2"/>
                </a:solidFill>
              </a:rPr>
              <a:t>К </a:t>
            </a:r>
            <a:r>
              <a:rPr lang="ru-RU" sz="4400" i="1" u="sng" dirty="0" smtClean="0">
                <a:solidFill>
                  <a:schemeClr val="accent2"/>
                </a:solidFill>
              </a:rPr>
              <a:t>социально-экономическим</a:t>
            </a:r>
            <a:r>
              <a:rPr lang="ru-RU" sz="4400" u="sng" dirty="0" smtClean="0">
                <a:solidFill>
                  <a:schemeClr val="accent2"/>
                </a:solidFill>
              </a:rPr>
              <a:t> </a:t>
            </a:r>
            <a:r>
              <a:rPr lang="ru-RU" sz="4400" dirty="0" smtClean="0">
                <a:solidFill>
                  <a:schemeClr val="tx2"/>
                </a:solidFill>
              </a:rPr>
              <a:t>относятся социально-политические, экономические, </a:t>
            </a:r>
            <a:r>
              <a:rPr lang="ru-RU" sz="4400" dirty="0" err="1" smtClean="0">
                <a:solidFill>
                  <a:schemeClr val="tx2"/>
                </a:solidFill>
              </a:rPr>
              <a:t>нормативно-правовые,социально-психологические</a:t>
            </a:r>
            <a:r>
              <a:rPr lang="ru-RU" sz="4400" dirty="0" smtClean="0">
                <a:solidFill>
                  <a:schemeClr val="tx2"/>
                </a:solidFill>
              </a:rPr>
              <a:t> факторы;</a:t>
            </a:r>
          </a:p>
          <a:p>
            <a:pPr eaLnBrk="1" hangingPunct="1">
              <a:buNone/>
            </a:pPr>
            <a:endParaRPr lang="ru-RU" sz="4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2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663300"/>
                </a:solidFill>
              </a:rPr>
              <a:t>Условия труда</a:t>
            </a:r>
            <a:r>
              <a:rPr lang="ru-RU" sz="1800" smtClean="0">
                <a:solidFill>
                  <a:srgbClr val="663300"/>
                </a:solidFill>
              </a:rPr>
              <a:t> как объективное общественное явление формируются под воздействием совокупности взаимосвязанных факторов - </a:t>
            </a:r>
            <a:r>
              <a:rPr lang="ru-RU" sz="1800" i="1" u="sng" smtClean="0">
                <a:solidFill>
                  <a:srgbClr val="663300"/>
                </a:solidFill>
              </a:rPr>
              <a:t>социально-экономических</a:t>
            </a:r>
            <a:r>
              <a:rPr lang="ru-RU" sz="1800" i="1" smtClean="0">
                <a:solidFill>
                  <a:srgbClr val="663300"/>
                </a:solidFill>
              </a:rPr>
              <a:t>,</a:t>
            </a:r>
            <a:r>
              <a:rPr lang="ru-RU" sz="1800" i="1" u="sng" smtClean="0">
                <a:solidFill>
                  <a:srgbClr val="663300"/>
                </a:solidFill>
              </a:rPr>
              <a:t>технико-организационных</a:t>
            </a:r>
            <a:r>
              <a:rPr lang="ru-RU" sz="1800" i="1" smtClean="0">
                <a:solidFill>
                  <a:srgbClr val="663300"/>
                </a:solidFill>
              </a:rPr>
              <a:t> и </a:t>
            </a:r>
            <a:r>
              <a:rPr lang="ru-RU" sz="1800" i="1" u="sng" smtClean="0">
                <a:solidFill>
                  <a:srgbClr val="663300"/>
                </a:solidFill>
              </a:rPr>
              <a:t>естественно природных</a:t>
            </a:r>
            <a:r>
              <a:rPr lang="ru-RU" sz="1800" i="1" smtClean="0">
                <a:solidFill>
                  <a:srgbClr val="663300"/>
                </a:solidFill>
              </a:rPr>
              <a:t>.</a:t>
            </a:r>
            <a:r>
              <a:rPr lang="ru-RU" sz="1800" smtClean="0"/>
              <a:t> </a:t>
            </a:r>
          </a:p>
        </p:txBody>
      </p:sp>
      <p:sp>
        <p:nvSpPr>
          <p:cNvPr id="921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8446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4400" i="1" u="sng" dirty="0" smtClean="0">
                <a:solidFill>
                  <a:schemeClr val="accent2"/>
                </a:solidFill>
              </a:rPr>
              <a:t>Технико-организационные</a:t>
            </a:r>
            <a:r>
              <a:rPr lang="ru-RU" sz="4400" u="sng" dirty="0" smtClean="0">
                <a:solidFill>
                  <a:schemeClr val="accent2"/>
                </a:solidFill>
              </a:rPr>
              <a:t> </a:t>
            </a:r>
            <a:r>
              <a:rPr lang="ru-RU" sz="4400" dirty="0" smtClean="0">
                <a:solidFill>
                  <a:schemeClr val="tx2"/>
                </a:solidFill>
              </a:rPr>
              <a:t>факторы- это средства труда, предметы труда, технологические процессы, организация производства и труда, способы транспортировки сырья;</a:t>
            </a:r>
          </a:p>
        </p:txBody>
      </p:sp>
    </p:spTree>
    <p:extLst>
      <p:ext uri="{BB962C8B-B14F-4D97-AF65-F5344CB8AC3E}">
        <p14:creationId xmlns:p14="http://schemas.microsoft.com/office/powerpoint/2010/main" val="42029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z="1800" i="1" smtClean="0">
                <a:solidFill>
                  <a:srgbClr val="663300"/>
                </a:solidFill>
              </a:rPr>
              <a:t>Условия труда</a:t>
            </a:r>
            <a:r>
              <a:rPr lang="ru-RU" sz="1800" smtClean="0">
                <a:solidFill>
                  <a:srgbClr val="663300"/>
                </a:solidFill>
              </a:rPr>
              <a:t> как объективное общественное явление формируются под воздействием совокупности взаимосвязанных факторов - </a:t>
            </a:r>
            <a:r>
              <a:rPr lang="ru-RU" sz="1800" i="1" u="sng" smtClean="0">
                <a:solidFill>
                  <a:srgbClr val="663300"/>
                </a:solidFill>
              </a:rPr>
              <a:t>социально-экономических</a:t>
            </a:r>
            <a:r>
              <a:rPr lang="ru-RU" sz="1800" i="1" smtClean="0">
                <a:solidFill>
                  <a:srgbClr val="663300"/>
                </a:solidFill>
              </a:rPr>
              <a:t>,</a:t>
            </a:r>
            <a:r>
              <a:rPr lang="ru-RU" sz="1800" i="1" u="sng" smtClean="0">
                <a:solidFill>
                  <a:srgbClr val="663300"/>
                </a:solidFill>
              </a:rPr>
              <a:t>технико-организационных</a:t>
            </a:r>
            <a:r>
              <a:rPr lang="ru-RU" sz="1800" i="1" smtClean="0">
                <a:solidFill>
                  <a:srgbClr val="663300"/>
                </a:solidFill>
              </a:rPr>
              <a:t> и </a:t>
            </a:r>
            <a:r>
              <a:rPr lang="ru-RU" sz="1800" i="1" u="sng" smtClean="0">
                <a:solidFill>
                  <a:srgbClr val="663300"/>
                </a:solidFill>
              </a:rPr>
              <a:t>естественно природных</a:t>
            </a:r>
            <a:r>
              <a:rPr lang="ru-RU" sz="1800" i="1" smtClean="0">
                <a:solidFill>
                  <a:srgbClr val="663300"/>
                </a:solidFill>
              </a:rPr>
              <a:t>.</a:t>
            </a:r>
            <a:r>
              <a:rPr lang="ru-RU" sz="1800" smtClean="0"/>
              <a:t> </a:t>
            </a:r>
          </a:p>
        </p:txBody>
      </p:sp>
      <p:sp>
        <p:nvSpPr>
          <p:cNvPr id="921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844675"/>
            <a:ext cx="8153400" cy="4495800"/>
          </a:xfrm>
        </p:spPr>
        <p:txBody>
          <a:bodyPr/>
          <a:lstStyle/>
          <a:p>
            <a:pPr eaLnBrk="1" hangingPunct="1"/>
            <a:r>
              <a:rPr lang="ru-RU" sz="4800" dirty="0" smtClean="0">
                <a:solidFill>
                  <a:schemeClr val="tx2"/>
                </a:solidFill>
              </a:rPr>
              <a:t>К </a:t>
            </a:r>
            <a:r>
              <a:rPr lang="ru-RU" sz="4800" i="1" u="sng" dirty="0" smtClean="0">
                <a:solidFill>
                  <a:schemeClr val="accent2"/>
                </a:solidFill>
              </a:rPr>
              <a:t>естественно-природным</a:t>
            </a:r>
            <a:r>
              <a:rPr lang="ru-RU" sz="4800" dirty="0" smtClean="0">
                <a:solidFill>
                  <a:schemeClr val="tx2"/>
                </a:solidFill>
              </a:rPr>
              <a:t> относятся географические, климатические, биологические факторы.</a:t>
            </a:r>
          </a:p>
          <a:p>
            <a:pPr eaLnBrk="1" hangingPunct="1"/>
            <a:endParaRPr lang="ru-RU" sz="4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Экран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Классификация видов труда по группам признаков</vt:lpstr>
      <vt:lpstr>УСЛОВИЯ ТРУДА И ИХ ФОРМИРОВАНИЕ</vt:lpstr>
      <vt:lpstr>Условия труда как объективное общественное явление формируются под воздействием совокупности взаимосвязанных факторов - социально-экономических,технико-организационных и естественно природных. </vt:lpstr>
      <vt:lpstr>Условия труда как объективное общественное явление формируются под воздействием совокупности взаимосвязанных факторов - социально-экономических,технико-организационных и естественно природных. </vt:lpstr>
      <vt:lpstr>Условия труда как объективное общественное явление формируются под воздействием совокупности взаимосвязанных факторов - социально-экономических,технико-организационных и естественно природных.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видов труда по группам признаков</dc:title>
  <dc:creator>user</dc:creator>
  <cp:lastModifiedBy>user</cp:lastModifiedBy>
  <cp:revision>1</cp:revision>
  <dcterms:created xsi:type="dcterms:W3CDTF">2016-09-21T07:53:15Z</dcterms:created>
  <dcterms:modified xsi:type="dcterms:W3CDTF">2016-09-28T13:23:55Z</dcterms:modified>
</cp:coreProperties>
</file>